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This one is going to be much harder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9" name="Shape 149"/>
          <p:cNvSpPr/>
          <p:nvPr>
            <p:ph type="sldImg"/>
          </p:nvPr>
        </p:nvSpPr>
        <p:spPr>
          <a:prstGeom prst="rect">
            <a:avLst/>
          </a:prstGeom>
        </p:spPr>
        <p:txBody>
          <a:bodyPr/>
          <a:lstStyle/>
          <a:p>
            <a:pPr/>
          </a:p>
        </p:txBody>
      </p:sp>
      <p:sp>
        <p:nvSpPr>
          <p:cNvPr id="150" name="Shape 150"/>
          <p:cNvSpPr/>
          <p:nvPr>
            <p:ph type="body" sz="quarter" idx="1"/>
          </p:nvPr>
        </p:nvSpPr>
        <p:spPr>
          <a:prstGeom prst="rect">
            <a:avLst/>
          </a:prstGeom>
        </p:spPr>
        <p:txBody>
          <a:bodyPr/>
          <a:lstStyle/>
          <a:p>
            <a:pPr/>
            <a:r>
              <a:t>Pop culture reference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How does it work? Just looks for regex, this is not actually that hard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This one is also not that hard: just need to look at dependencies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hyperlink" Target="https://lgtm.com" TargetMode="External"/><Relationship Id="rId5" Type="http://schemas.openxmlformats.org/officeDocument/2006/relationships/image" Target="../media/image11.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wasp.org/www-project-top-ten/"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hyperlink" Target="https://auth0.com"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we.mitre.org/data/definitions/798.html" TargetMode="External"/><Relationship Id="rId3"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we.mitre.org/data/definitions/798.html" TargetMode="External"/><Relationship Id="rId3" Type="http://schemas.openxmlformats.org/officeDocument/2006/relationships/image" Target="../media/image14.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gitguardian.com" TargetMode="External"/><Relationship Id="rId4" Type="http://schemas.openxmlformats.org/officeDocument/2006/relationships/image" Target="../media/image1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wasp.org/www-project-top-ten/" TargetMode="External"/></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wasp.org/www-project-top-ten/" TargetMode="External"/></Relationships>

</file>

<file path=ppt/slides/_rels/slide2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6.png"/><Relationship Id="rId4" Type="http://schemas.openxmlformats.org/officeDocument/2006/relationships/image" Target="../media/image17.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owasp.org/www-project-top-ten/" TargetMode="External"/></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s://owasp.org/www-project-top-ten/2017/A1_2017-Injection"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4" Type="http://schemas.openxmlformats.org/officeDocument/2006/relationships/image" Target="../media/image5.png"/><Relationship Id="rId5"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9.4: Engineering Secure Software"/>
          <p:cNvSpPr txBox="1"/>
          <p:nvPr>
            <p:ph type="subTitle" sz="quarter" idx="1"/>
          </p:nvPr>
        </p:nvSpPr>
        <p:spPr>
          <a:prstGeom prst="rect">
            <a:avLst/>
          </a:prstGeom>
        </p:spPr>
        <p:txBody>
          <a:bodyPr/>
          <a:lstStyle/>
          <a:p>
            <a:pPr/>
            <a:r>
              <a:t>Lecture 9.4: Engineering Secure Software</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Code Injection Example"/>
          <p:cNvSpPr txBox="1"/>
          <p:nvPr>
            <p:ph type="title"/>
          </p:nvPr>
        </p:nvSpPr>
        <p:spPr>
          <a:prstGeom prst="rect">
            <a:avLst/>
          </a:prstGeom>
        </p:spPr>
        <p:txBody>
          <a:bodyPr/>
          <a:lstStyle/>
          <a:p>
            <a:pPr/>
            <a:r>
              <a:t>Code Injection Example</a:t>
            </a:r>
          </a:p>
        </p:txBody>
      </p:sp>
      <p:sp>
        <p:nvSpPr>
          <p:cNvPr id="198" name="Java code injection in Apache Struts (@Equifax)"/>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Java code injection in Apache Struts (@Equifax)</a:t>
            </a:r>
          </a:p>
        </p:txBody>
      </p:sp>
      <p:sp>
        <p:nvSpPr>
          <p:cNvPr id="199" name="Slide bullet text"/>
          <p:cNvSpPr txBox="1"/>
          <p:nvPr>
            <p:ph type="body" idx="1"/>
          </p:nvPr>
        </p:nvSpPr>
        <p:spPr>
          <a:prstGeom prst="rect">
            <a:avLst/>
          </a:prstGeom>
        </p:spPr>
        <p:txBody>
          <a:bodyPr/>
          <a:lstStyle/>
          <a:p>
            <a:pPr/>
          </a:p>
        </p:txBody>
      </p:sp>
      <p:pic>
        <p:nvPicPr>
          <p:cNvPr id="200" name="Image" descr="Image"/>
          <p:cNvPicPr>
            <a:picLocks noChangeAspect="1"/>
          </p:cNvPicPr>
          <p:nvPr/>
        </p:nvPicPr>
        <p:blipFill>
          <a:blip r:embed="rId2">
            <a:extLst/>
          </a:blip>
          <a:stretch>
            <a:fillRect/>
          </a:stretch>
        </p:blipFill>
        <p:spPr>
          <a:xfrm>
            <a:off x="2051050" y="4059652"/>
            <a:ext cx="20281900" cy="5816601"/>
          </a:xfrm>
          <a:prstGeom prst="rect">
            <a:avLst/>
          </a:prstGeom>
          <a:ln w="12700">
            <a:miter lim="400000"/>
          </a:ln>
        </p:spPr>
      </p:pic>
      <p:pic>
        <p:nvPicPr>
          <p:cNvPr id="201" name="Image" descr="Image"/>
          <p:cNvPicPr>
            <a:picLocks noChangeAspect="1"/>
          </p:cNvPicPr>
          <p:nvPr/>
        </p:nvPicPr>
        <p:blipFill>
          <a:blip r:embed="rId3">
            <a:extLst/>
          </a:blip>
          <a:stretch>
            <a:fillRect/>
          </a:stretch>
        </p:blipFill>
        <p:spPr>
          <a:xfrm>
            <a:off x="14290278" y="7279084"/>
            <a:ext cx="9385301" cy="2387601"/>
          </a:xfrm>
          <a:prstGeom prst="rect">
            <a:avLst/>
          </a:prstGeom>
          <a:ln w="12700">
            <a:miter lim="400000"/>
          </a:ln>
        </p:spPr>
      </p:pic>
      <p:sp>
        <p:nvSpPr>
          <p:cNvPr id="202" name="CVE-2017-5638 Detail…"/>
          <p:cNvSpPr txBox="1"/>
          <p:nvPr/>
        </p:nvSpPr>
        <p:spPr>
          <a:xfrm>
            <a:off x="3403334" y="9055496"/>
            <a:ext cx="17577332" cy="39274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642937">
              <a:defRPr b="1" sz="4600">
                <a:solidFill>
                  <a:srgbClr val="333333"/>
                </a:solidFill>
                <a:latin typeface="Avenir Next Regular"/>
                <a:ea typeface="Avenir Next Regular"/>
                <a:cs typeface="Avenir Next Regular"/>
                <a:sym typeface="Avenir Next Regular"/>
              </a:defRPr>
            </a:pPr>
            <a:r>
              <a:t>CVE-2017-5638 Detail</a:t>
            </a:r>
          </a:p>
          <a:p>
            <a:pPr algn="l" defTabSz="642937">
              <a:defRPr b="1" sz="4200">
                <a:solidFill>
                  <a:srgbClr val="333333"/>
                </a:solidFill>
                <a:latin typeface="Avenir Next Regular"/>
                <a:ea typeface="Avenir Next Regular"/>
                <a:cs typeface="Avenir Next Regular"/>
                <a:sym typeface="Avenir Next Regular"/>
              </a:defRPr>
            </a:pPr>
            <a:r>
              <a:t>Current Description</a:t>
            </a:r>
          </a:p>
          <a:p>
            <a:pPr algn="l" defTabSz="642937">
              <a:defRPr sz="2200">
                <a:solidFill>
                  <a:srgbClr val="333333"/>
                </a:solidFill>
                <a:latin typeface="Avenir Next Regular"/>
                <a:ea typeface="Avenir Next Regular"/>
                <a:cs typeface="Avenir Next Regular"/>
                <a:sym typeface="Avenir Next Regular"/>
              </a:defRPr>
            </a:pPr>
            <a:r>
              <a:t>The Jakarta Multipart parser in Apache Struts 2 2.3.x before 2.3.32 and 2.5.x before 2.5.10.1 has incorrect exception handling and error-message generation during file-upload attempts, which allows remote attackers to </a:t>
            </a:r>
            <a:r>
              <a:rPr b="1" sz="3200"/>
              <a:t>execute arbitrary commands via a crafted Content-Type, Content-Disposition, or Content-Length HTTP header</a:t>
            </a:r>
            <a:r>
              <a:t>, as exploited in the wild in March 2017 with a Content-Type header containing a #cmd= string.</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0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0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1" grpId="3"/>
      <p:bldP build="whole" bldLvl="1" animBg="1" rev="0" advAuto="0" spid="200" grpId="1"/>
      <p:bldP build="whole" bldLvl="1" animBg="1" rev="0" advAuto="0" spid="202" grpId="2"/>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Cross-site Scripting"/>
          <p:cNvSpPr txBox="1"/>
          <p:nvPr>
            <p:ph type="title"/>
          </p:nvPr>
        </p:nvSpPr>
        <p:spPr>
          <a:prstGeom prst="rect">
            <a:avLst/>
          </a:prstGeom>
        </p:spPr>
        <p:txBody>
          <a:bodyPr/>
          <a:lstStyle/>
          <a:p>
            <a:pPr/>
            <a:r>
              <a:t>Cross-site Scripting</a:t>
            </a:r>
          </a:p>
        </p:txBody>
      </p:sp>
      <p:sp>
        <p:nvSpPr>
          <p:cNvPr id="205" name="How to fix i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to fix it?</a:t>
            </a:r>
          </a:p>
        </p:txBody>
      </p:sp>
      <p:sp>
        <p:nvSpPr>
          <p:cNvPr id="206" name="Sanitize user-controlled inputs (remove HTML)…"/>
          <p:cNvSpPr txBox="1"/>
          <p:nvPr>
            <p:ph type="body" sz="half" idx="1"/>
          </p:nvPr>
        </p:nvSpPr>
        <p:spPr>
          <a:xfrm>
            <a:off x="1206500" y="4248504"/>
            <a:ext cx="12041285" cy="8256012"/>
          </a:xfrm>
          <a:prstGeom prst="rect">
            <a:avLst/>
          </a:prstGeom>
        </p:spPr>
        <p:txBody>
          <a:bodyPr/>
          <a:lstStyle/>
          <a:p>
            <a:pPr>
              <a:defRPr b="1"/>
            </a:pPr>
            <a:r>
              <a:t>Sanitize</a:t>
            </a:r>
            <a:r>
              <a:rPr b="0"/>
              <a:t> user-controlled inputs (remove HTML)</a:t>
            </a:r>
            <a:endParaRPr b="0"/>
          </a:p>
          <a:p>
            <a:pPr>
              <a:defRPr b="1"/>
            </a:pPr>
            <a:r>
              <a:rPr b="0"/>
              <a:t>Use tools like LGTM to detect vulnerable data flows</a:t>
            </a:r>
            <a:endParaRPr b="0"/>
          </a:p>
          <a:p>
            <a:pPr>
              <a:defRPr b="1"/>
            </a:pPr>
            <a:r>
              <a:rPr b="0"/>
              <a:t>Use middleware that side-steps the problem (e.g. return data as JSON, client puts that data into React component)</a:t>
            </a:r>
          </a:p>
        </p:txBody>
      </p:sp>
      <p:pic>
        <p:nvPicPr>
          <p:cNvPr id="207" name="Image" descr="Image"/>
          <p:cNvPicPr>
            <a:picLocks noChangeAspect="1"/>
          </p:cNvPicPr>
          <p:nvPr/>
        </p:nvPicPr>
        <p:blipFill>
          <a:blip r:embed="rId2">
            <a:extLst/>
          </a:blip>
          <a:stretch>
            <a:fillRect/>
          </a:stretch>
        </p:blipFill>
        <p:spPr>
          <a:xfrm>
            <a:off x="13154034" y="3944209"/>
            <a:ext cx="11201401" cy="886460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Detecting Weaknesses in Apps with Static Analysis"/>
          <p:cNvSpPr txBox="1"/>
          <p:nvPr>
            <p:ph type="title"/>
          </p:nvPr>
        </p:nvSpPr>
        <p:spPr>
          <a:prstGeom prst="rect">
            <a:avLst/>
          </a:prstGeom>
        </p:spPr>
        <p:txBody>
          <a:bodyPr/>
          <a:lstStyle>
            <a:lvl1pPr defTabSz="2096971">
              <a:defRPr spc="-146" sz="7310"/>
            </a:lvl1pPr>
          </a:lstStyle>
          <a:p>
            <a:pPr/>
            <a:r>
              <a:t>Detecting Weaknesses in Apps with Static Analysis</a:t>
            </a:r>
          </a:p>
        </p:txBody>
      </p:sp>
      <p:sp>
        <p:nvSpPr>
          <p:cNvPr id="210" name="LGTM + CodeQ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LGTM + CodeQL</a:t>
            </a:r>
          </a:p>
        </p:txBody>
      </p:sp>
      <p:pic>
        <p:nvPicPr>
          <p:cNvPr id="211" name="Image" descr="Image"/>
          <p:cNvPicPr>
            <a:picLocks noChangeAspect="1"/>
          </p:cNvPicPr>
          <p:nvPr/>
        </p:nvPicPr>
        <p:blipFill>
          <a:blip r:embed="rId2">
            <a:extLst/>
          </a:blip>
          <a:stretch>
            <a:fillRect/>
          </a:stretch>
        </p:blipFill>
        <p:spPr>
          <a:xfrm>
            <a:off x="16142761" y="11041708"/>
            <a:ext cx="7226301" cy="914401"/>
          </a:xfrm>
          <a:prstGeom prst="rect">
            <a:avLst/>
          </a:prstGeom>
          <a:ln w="12700">
            <a:miter lim="400000"/>
          </a:ln>
        </p:spPr>
      </p:pic>
      <p:pic>
        <p:nvPicPr>
          <p:cNvPr id="212" name="Image" descr="Image"/>
          <p:cNvPicPr>
            <a:picLocks noChangeAspect="1"/>
          </p:cNvPicPr>
          <p:nvPr/>
        </p:nvPicPr>
        <p:blipFill>
          <a:blip r:embed="rId3">
            <a:extLst/>
          </a:blip>
          <a:stretch>
            <a:fillRect/>
          </a:stretch>
        </p:blipFill>
        <p:spPr>
          <a:xfrm>
            <a:off x="16029182" y="7207670"/>
            <a:ext cx="7861301" cy="3708401"/>
          </a:xfrm>
          <a:prstGeom prst="rect">
            <a:avLst/>
          </a:prstGeom>
          <a:ln w="12700">
            <a:miter lim="400000"/>
          </a:ln>
        </p:spPr>
      </p:pic>
      <p:sp>
        <p:nvSpPr>
          <p:cNvPr id="213" name="https://lgtm.com"/>
          <p:cNvSpPr txBox="1"/>
          <p:nvPr/>
        </p:nvSpPr>
        <p:spPr>
          <a:xfrm>
            <a:off x="17417775" y="12578133"/>
            <a:ext cx="3699537" cy="6595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u="sng">
                <a:hlinkClick r:id="rId4" invalidUrl="" action="" tgtFrame="" tooltip="" history="1" highlightClick="0" endSnd="0"/>
              </a:defRPr>
            </a:lvl1pPr>
          </a:lstStyle>
          <a:p>
            <a:pPr>
              <a:defRPr u="none"/>
            </a:pPr>
            <a:r>
              <a:rPr u="sng">
                <a:hlinkClick r:id="rId4" invalidUrl="" action="" tgtFrame="" tooltip="" history="1" highlightClick="0" endSnd="0"/>
              </a:rPr>
              <a:t>https://lgtm.com</a:t>
            </a:r>
          </a:p>
        </p:txBody>
      </p:sp>
      <p:pic>
        <p:nvPicPr>
          <p:cNvPr id="214" name="Image" descr="Image"/>
          <p:cNvPicPr>
            <a:picLocks noChangeAspect="1"/>
          </p:cNvPicPr>
          <p:nvPr/>
        </p:nvPicPr>
        <p:blipFill>
          <a:blip r:embed="rId5">
            <a:extLst/>
          </a:blip>
          <a:stretch>
            <a:fillRect/>
          </a:stretch>
        </p:blipFill>
        <p:spPr>
          <a:xfrm>
            <a:off x="642150" y="3743495"/>
            <a:ext cx="14330691" cy="13716001"/>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OWASP Top Security Risks"/>
          <p:cNvSpPr txBox="1"/>
          <p:nvPr>
            <p:ph type="title"/>
          </p:nvPr>
        </p:nvSpPr>
        <p:spPr>
          <a:prstGeom prst="rect">
            <a:avLst/>
          </a:prstGeom>
        </p:spPr>
        <p:txBody>
          <a:bodyPr/>
          <a:lstStyle/>
          <a:p>
            <a:pPr/>
            <a:r>
              <a:t>OWASP Top Security Risks</a:t>
            </a:r>
          </a:p>
        </p:txBody>
      </p:sp>
      <p:sp>
        <p:nvSpPr>
          <p:cNvPr id="217" name="All 10: https://owasp.org/www-project-top-te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All 10: </a:t>
            </a:r>
            <a:r>
              <a:rPr u="sng">
                <a:hlinkClick r:id="rId2" invalidUrl="" action="" tgtFrame="" tooltip="" history="1" highlightClick="0" endSnd="0"/>
              </a:rPr>
              <a:t>https://owasp.org/www-project-top-ten/</a:t>
            </a:r>
          </a:p>
        </p:txBody>
      </p:sp>
      <p:sp>
        <p:nvSpPr>
          <p:cNvPr id="218" name="Code injection (various forms - SQL/command line/XSS/XML/deserialization)…"/>
          <p:cNvSpPr txBox="1"/>
          <p:nvPr>
            <p:ph type="body" idx="1"/>
          </p:nvPr>
        </p:nvSpPr>
        <p:spPr>
          <a:prstGeom prst="rect">
            <a:avLst/>
          </a:prstGeom>
        </p:spPr>
        <p:txBody>
          <a:bodyPr/>
          <a:lstStyle/>
          <a:p>
            <a:pPr/>
            <a:r>
              <a:t>Code injection (various forms - SQL/command line/XSS/XML/deserialization)</a:t>
            </a:r>
          </a:p>
          <a:p>
            <a:pPr/>
            <a:r>
              <a:t>Broken authentication + access control</a:t>
            </a:r>
          </a:p>
          <a:p>
            <a:pPr/>
            <a:r>
              <a:t>Weakly protected sensitive data</a:t>
            </a:r>
          </a:p>
          <a:p>
            <a:pPr/>
            <a:r>
              <a:t>Using components with known vulnerabilities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Broken Authentication + Access Control"/>
          <p:cNvSpPr txBox="1"/>
          <p:nvPr>
            <p:ph type="title"/>
          </p:nvPr>
        </p:nvSpPr>
        <p:spPr>
          <a:prstGeom prst="rect">
            <a:avLst/>
          </a:prstGeom>
        </p:spPr>
        <p:txBody>
          <a:bodyPr/>
          <a:lstStyle/>
          <a:p>
            <a:pPr/>
            <a:r>
              <a:t>Broken Authentication + Access Control</a:t>
            </a:r>
          </a:p>
        </p:txBody>
      </p:sp>
      <p:sp>
        <p:nvSpPr>
          <p:cNvPr id="221" name="How to fix i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to fix it?</a:t>
            </a:r>
          </a:p>
        </p:txBody>
      </p:sp>
      <p:sp>
        <p:nvSpPr>
          <p:cNvPr id="222" name="Implement multi-factor authentication…"/>
          <p:cNvSpPr txBox="1"/>
          <p:nvPr>
            <p:ph type="body" sz="half" idx="1"/>
          </p:nvPr>
        </p:nvSpPr>
        <p:spPr>
          <a:xfrm>
            <a:off x="1206500" y="4248504"/>
            <a:ext cx="14687199" cy="8256012"/>
          </a:xfrm>
          <a:prstGeom prst="rect">
            <a:avLst/>
          </a:prstGeom>
        </p:spPr>
        <p:txBody>
          <a:bodyPr/>
          <a:lstStyle/>
          <a:p>
            <a:pPr/>
            <a:r>
              <a:t>Implement multi-factor authentication</a:t>
            </a:r>
          </a:p>
          <a:p>
            <a:pPr/>
            <a:r>
              <a:t>Implement weak-password checks</a:t>
            </a:r>
          </a:p>
          <a:p>
            <a:pPr/>
            <a:r>
              <a:t>Apply per-record access control</a:t>
            </a:r>
          </a:p>
          <a:p>
            <a:pPr/>
            <a:r>
              <a:t>Harden account creation, password reset pathways</a:t>
            </a:r>
          </a:p>
          <a:p>
            <a:pPr/>
            <a:r>
              <a:t>The software engineering approach: rely on a trusted component</a:t>
            </a:r>
          </a:p>
        </p:txBody>
      </p:sp>
      <p:pic>
        <p:nvPicPr>
          <p:cNvPr id="223" name="Image" descr="Image"/>
          <p:cNvPicPr>
            <a:picLocks noChangeAspect="1"/>
          </p:cNvPicPr>
          <p:nvPr/>
        </p:nvPicPr>
        <p:blipFill>
          <a:blip r:embed="rId2">
            <a:extLst/>
          </a:blip>
          <a:stretch>
            <a:fillRect/>
          </a:stretch>
        </p:blipFill>
        <p:spPr>
          <a:xfrm>
            <a:off x="15706294" y="6392847"/>
            <a:ext cx="8458201" cy="6007101"/>
          </a:xfrm>
          <a:prstGeom prst="rect">
            <a:avLst/>
          </a:prstGeom>
          <a:ln w="12700">
            <a:miter lim="400000"/>
          </a:ln>
        </p:spPr>
      </p:pic>
      <p:sp>
        <p:nvSpPr>
          <p:cNvPr id="224" name="https://auth0.com"/>
          <p:cNvSpPr txBox="1"/>
          <p:nvPr/>
        </p:nvSpPr>
        <p:spPr>
          <a:xfrm>
            <a:off x="18661329" y="12165638"/>
            <a:ext cx="254812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https://auth0.com</a:t>
            </a:r>
          </a:p>
        </p:txBody>
      </p:sp>
      <p:sp>
        <p:nvSpPr>
          <p:cNvPr id="225" name="Auth0"/>
          <p:cNvSpPr txBox="1"/>
          <p:nvPr/>
        </p:nvSpPr>
        <p:spPr>
          <a:xfrm>
            <a:off x="19154731" y="6215207"/>
            <a:ext cx="1561326" cy="72149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100">
                <a:solidFill>
                  <a:srgbClr val="000000"/>
                </a:solidFill>
              </a:defRPr>
            </a:lvl1pPr>
          </a:lstStyle>
          <a:p>
            <a:pPr/>
            <a:r>
              <a:t>Auth0</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7" name="Broken Authentication + Access Control"/>
          <p:cNvSpPr txBox="1"/>
          <p:nvPr>
            <p:ph type="title"/>
          </p:nvPr>
        </p:nvSpPr>
        <p:spPr>
          <a:prstGeom prst="rect">
            <a:avLst/>
          </a:prstGeom>
        </p:spPr>
        <p:txBody>
          <a:bodyPr/>
          <a:lstStyle/>
          <a:p>
            <a:pPr/>
            <a:r>
              <a:t>Broken Authentication + Access Control</a:t>
            </a:r>
          </a:p>
        </p:txBody>
      </p:sp>
      <p:sp>
        <p:nvSpPr>
          <p:cNvPr id="228" name="Specifically: CWE-798: Use of Hard-coded Credential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Specifically: </a:t>
            </a:r>
            <a:r>
              <a:rPr u="sng">
                <a:hlinkClick r:id="rId2" invalidUrl="" action="" tgtFrame="" tooltip="" history="1" highlightClick="0" endSnd="0"/>
              </a:rPr>
              <a:t>CWE-798: Use of Hard-coded Credentials</a:t>
            </a:r>
          </a:p>
        </p:txBody>
      </p:sp>
      <p:pic>
        <p:nvPicPr>
          <p:cNvPr id="229" name="Image" descr="Image"/>
          <p:cNvPicPr>
            <a:picLocks noChangeAspect="1"/>
          </p:cNvPicPr>
          <p:nvPr/>
        </p:nvPicPr>
        <p:blipFill>
          <a:blip r:embed="rId3">
            <a:extLst/>
          </a:blip>
          <a:stretch>
            <a:fillRect/>
          </a:stretch>
        </p:blipFill>
        <p:spPr>
          <a:xfrm>
            <a:off x="7284291" y="4425538"/>
            <a:ext cx="9815418" cy="7901943"/>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Broken Authentication + Access Control"/>
          <p:cNvSpPr txBox="1"/>
          <p:nvPr>
            <p:ph type="title"/>
          </p:nvPr>
        </p:nvSpPr>
        <p:spPr>
          <a:prstGeom prst="rect">
            <a:avLst/>
          </a:prstGeom>
        </p:spPr>
        <p:txBody>
          <a:bodyPr/>
          <a:lstStyle/>
          <a:p>
            <a:pPr/>
            <a:r>
              <a:t>Broken Authentication + Access Control</a:t>
            </a:r>
          </a:p>
        </p:txBody>
      </p:sp>
      <p:sp>
        <p:nvSpPr>
          <p:cNvPr id="232" name="CWE-798: Use of Hard-coded Credentials: Study of 1.1m Android App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defTabSz="767715">
              <a:defRPr sz="5115"/>
            </a:pPr>
            <a:r>
              <a:rPr u="sng">
                <a:hlinkClick r:id="rId2" invalidUrl="" action="" tgtFrame="" tooltip="" history="1" highlightClick="0" endSnd="0"/>
              </a:rPr>
              <a:t>CWE-798: Use of Hard-coded Credentials</a:t>
            </a:r>
            <a:r>
              <a:t>: Study of 1.1m Android Apps</a:t>
            </a:r>
          </a:p>
        </p:txBody>
      </p:sp>
      <p:pic>
        <p:nvPicPr>
          <p:cNvPr id="233" name="Image" descr="Image"/>
          <p:cNvPicPr>
            <a:picLocks noChangeAspect="1"/>
          </p:cNvPicPr>
          <p:nvPr/>
        </p:nvPicPr>
        <p:blipFill>
          <a:blip r:embed="rId3">
            <a:extLst/>
          </a:blip>
          <a:stretch>
            <a:fillRect/>
          </a:stretch>
        </p:blipFill>
        <p:spPr>
          <a:xfrm>
            <a:off x="4651537" y="3238500"/>
            <a:ext cx="15080926" cy="9231973"/>
          </a:xfrm>
          <a:prstGeom prst="rect">
            <a:avLst/>
          </a:prstGeom>
          <a:ln w="12700">
            <a:miter lim="400000"/>
          </a:ln>
        </p:spPr>
      </p:pic>
      <p:sp>
        <p:nvSpPr>
          <p:cNvPr id="234" name="“A Measurement Study of Google Play,” Viennot et al, SIGMETRICS ‘14"/>
          <p:cNvSpPr txBox="1"/>
          <p:nvPr/>
        </p:nvSpPr>
        <p:spPr>
          <a:xfrm>
            <a:off x="7274051" y="13011183"/>
            <a:ext cx="983589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 Measurement Study of Google Play,” Viennot et al, SIGMETRICS ‘14</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Hardcoded Credentials: Automated Checker"/>
          <p:cNvSpPr txBox="1"/>
          <p:nvPr>
            <p:ph type="title"/>
          </p:nvPr>
        </p:nvSpPr>
        <p:spPr>
          <a:prstGeom prst="rect">
            <a:avLst/>
          </a:prstGeom>
        </p:spPr>
        <p:txBody>
          <a:bodyPr/>
          <a:lstStyle>
            <a:lvl1pPr defTabSz="2413955">
              <a:defRPr spc="-168" sz="8415"/>
            </a:lvl1pPr>
          </a:lstStyle>
          <a:p>
            <a:pPr/>
            <a:r>
              <a:t>Hardcoded Credentials: Automated Checker</a:t>
            </a:r>
          </a:p>
        </p:txBody>
      </p:sp>
      <p:sp>
        <p:nvSpPr>
          <p:cNvPr id="237" name="GitGuardian (Launched in 2017)"/>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rPr u="sng">
                <a:hlinkClick r:id="rId3" invalidUrl="" action="" tgtFrame="" tooltip="" history="1" highlightClick="0" endSnd="0"/>
              </a:rPr>
              <a:t>GitGuardian</a:t>
            </a:r>
            <a:r>
              <a:t> (Launched in 2017)</a:t>
            </a:r>
          </a:p>
        </p:txBody>
      </p:sp>
      <p:sp>
        <p:nvSpPr>
          <p:cNvPr id="238" name="Slide bullet text"/>
          <p:cNvSpPr txBox="1"/>
          <p:nvPr>
            <p:ph type="body" idx="1"/>
          </p:nvPr>
        </p:nvSpPr>
        <p:spPr>
          <a:prstGeom prst="rect">
            <a:avLst/>
          </a:prstGeom>
        </p:spPr>
        <p:txBody>
          <a:bodyPr/>
          <a:lstStyle/>
          <a:p>
            <a:pPr/>
          </a:p>
        </p:txBody>
      </p:sp>
      <p:pic>
        <p:nvPicPr>
          <p:cNvPr id="239" name="Image" descr="Image"/>
          <p:cNvPicPr>
            <a:picLocks noChangeAspect="1"/>
          </p:cNvPicPr>
          <p:nvPr/>
        </p:nvPicPr>
        <p:blipFill>
          <a:blip r:embed="rId4">
            <a:extLst/>
          </a:blip>
          <a:stretch>
            <a:fillRect/>
          </a:stretch>
        </p:blipFill>
        <p:spPr>
          <a:xfrm>
            <a:off x="4686300" y="3954793"/>
            <a:ext cx="15011400" cy="11468101"/>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OWASP Top Security Risks"/>
          <p:cNvSpPr txBox="1"/>
          <p:nvPr>
            <p:ph type="title"/>
          </p:nvPr>
        </p:nvSpPr>
        <p:spPr>
          <a:prstGeom prst="rect">
            <a:avLst/>
          </a:prstGeom>
        </p:spPr>
        <p:txBody>
          <a:bodyPr/>
          <a:lstStyle/>
          <a:p>
            <a:pPr/>
            <a:r>
              <a:t>OWASP Top Security Risks</a:t>
            </a:r>
          </a:p>
        </p:txBody>
      </p:sp>
      <p:sp>
        <p:nvSpPr>
          <p:cNvPr id="244" name="All 10: https://owasp.org/www-project-top-te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All 10: </a:t>
            </a:r>
            <a:r>
              <a:rPr u="sng">
                <a:hlinkClick r:id="rId2" invalidUrl="" action="" tgtFrame="" tooltip="" history="1" highlightClick="0" endSnd="0"/>
              </a:rPr>
              <a:t>https://owasp.org/www-project-top-ten/</a:t>
            </a:r>
          </a:p>
        </p:txBody>
      </p:sp>
      <p:sp>
        <p:nvSpPr>
          <p:cNvPr id="245" name="Code injection (various forms - SQL/command line/XSS/XML/deserialization)…"/>
          <p:cNvSpPr txBox="1"/>
          <p:nvPr>
            <p:ph type="body" idx="1"/>
          </p:nvPr>
        </p:nvSpPr>
        <p:spPr>
          <a:prstGeom prst="rect">
            <a:avLst/>
          </a:prstGeom>
        </p:spPr>
        <p:txBody>
          <a:bodyPr/>
          <a:lstStyle/>
          <a:p>
            <a:pPr/>
            <a:r>
              <a:t>Code injection (various forms - SQL/command line/XSS/XML/deserialization)</a:t>
            </a:r>
          </a:p>
          <a:p>
            <a:pPr/>
            <a:r>
              <a:t>Broken authentication + access control</a:t>
            </a:r>
          </a:p>
          <a:p>
            <a:pPr/>
            <a:r>
              <a:t>Weakly protected sensitive data</a:t>
            </a:r>
          </a:p>
          <a:p>
            <a:pPr/>
            <a:r>
              <a:t>Using components with known vulnerabilities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Weakly Protected Sensitive Data"/>
          <p:cNvSpPr txBox="1"/>
          <p:nvPr>
            <p:ph type="title"/>
          </p:nvPr>
        </p:nvSpPr>
        <p:spPr>
          <a:prstGeom prst="rect">
            <a:avLst/>
          </a:prstGeom>
        </p:spPr>
        <p:txBody>
          <a:bodyPr/>
          <a:lstStyle/>
          <a:p>
            <a:pPr/>
            <a:r>
              <a:t>Weakly Protected Sensitive Data</a:t>
            </a:r>
          </a:p>
        </p:txBody>
      </p:sp>
      <p:sp>
        <p:nvSpPr>
          <p:cNvPr id="248" name="How to fix i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to fix it?</a:t>
            </a:r>
          </a:p>
        </p:txBody>
      </p:sp>
      <p:sp>
        <p:nvSpPr>
          <p:cNvPr id="249" name="Classify your data by sensitivity…"/>
          <p:cNvSpPr txBox="1"/>
          <p:nvPr>
            <p:ph type="body" idx="1"/>
          </p:nvPr>
        </p:nvSpPr>
        <p:spPr>
          <a:prstGeom prst="rect">
            <a:avLst/>
          </a:prstGeom>
        </p:spPr>
        <p:txBody>
          <a:bodyPr/>
          <a:lstStyle/>
          <a:p>
            <a:pPr/>
            <a:r>
              <a:t>Classify your data by sensitivity</a:t>
            </a:r>
          </a:p>
          <a:p>
            <a:pPr/>
            <a:r>
              <a:t>Encrypt sensitive data - in transit and at rest</a:t>
            </a:r>
          </a:p>
          <a:p>
            <a:pPr/>
            <a:r>
              <a:t>Make a plan for data controls, stick to it</a:t>
            </a:r>
          </a:p>
          <a:p>
            <a:pPr/>
            <a:r>
              <a:t>Software engineering fix: can we avoid storing sensitive data?</a:t>
            </a:r>
          </a:p>
          <a:p>
            <a:pPr lvl="1"/>
            <a:r>
              <a:t>Payment processors: Stripe, Square, etc</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Recognize the causes of and common mitigations for common vulnerabilities in web applications…"/>
          <p:cNvSpPr txBox="1"/>
          <p:nvPr>
            <p:ph type="body" idx="1"/>
          </p:nvPr>
        </p:nvSpPr>
        <p:spPr>
          <a:xfrm>
            <a:off x="1206500" y="4243609"/>
            <a:ext cx="21971000" cy="8256012"/>
          </a:xfrm>
          <a:prstGeom prst="rect">
            <a:avLst/>
          </a:prstGeom>
        </p:spPr>
        <p:txBody>
          <a:bodyPr/>
          <a:lstStyle/>
          <a:p>
            <a:pPr marL="698500" indent="-698500">
              <a:buSzPct val="123000"/>
              <a:buChar char="•"/>
            </a:pPr>
            <a:r>
              <a:t>Recognize the causes of and common mitigations for common vulnerabilities in web applications</a:t>
            </a:r>
          </a:p>
          <a:p>
            <a:pPr marL="698500" indent="-698500">
              <a:buSzPct val="123000"/>
              <a:buChar char="•"/>
            </a:pPr>
            <a:r>
              <a:t>Utilize static analysis tools to identify common weaknesses in code</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OWASP Top Security Risks"/>
          <p:cNvSpPr txBox="1"/>
          <p:nvPr>
            <p:ph type="title"/>
          </p:nvPr>
        </p:nvSpPr>
        <p:spPr>
          <a:prstGeom prst="rect">
            <a:avLst/>
          </a:prstGeom>
        </p:spPr>
        <p:txBody>
          <a:bodyPr/>
          <a:lstStyle/>
          <a:p>
            <a:pPr/>
            <a:r>
              <a:t>OWASP Top Security Risks</a:t>
            </a:r>
          </a:p>
        </p:txBody>
      </p:sp>
      <p:sp>
        <p:nvSpPr>
          <p:cNvPr id="252" name="All 10: https://owasp.org/www-project-top-te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All 10: </a:t>
            </a:r>
            <a:r>
              <a:rPr u="sng">
                <a:hlinkClick r:id="rId2" invalidUrl="" action="" tgtFrame="" tooltip="" history="1" highlightClick="0" endSnd="0"/>
              </a:rPr>
              <a:t>https://owasp.org/www-project-top-ten/</a:t>
            </a:r>
          </a:p>
        </p:txBody>
      </p:sp>
      <p:sp>
        <p:nvSpPr>
          <p:cNvPr id="253" name="Code injection (various forms - SQL/command line/XSS/XML/deserialization)…"/>
          <p:cNvSpPr txBox="1"/>
          <p:nvPr>
            <p:ph type="body" idx="1"/>
          </p:nvPr>
        </p:nvSpPr>
        <p:spPr>
          <a:prstGeom prst="rect">
            <a:avLst/>
          </a:prstGeom>
        </p:spPr>
        <p:txBody>
          <a:bodyPr/>
          <a:lstStyle/>
          <a:p>
            <a:pPr/>
            <a:r>
              <a:t>Code injection (various forms - SQL/command line/XSS/XML/deserialization)</a:t>
            </a:r>
          </a:p>
          <a:p>
            <a:pPr/>
            <a:r>
              <a:t>Broken authentication + access control</a:t>
            </a:r>
          </a:p>
          <a:p>
            <a:pPr/>
            <a:r>
              <a:t>Weakly protected sensitive data</a:t>
            </a:r>
          </a:p>
          <a:p>
            <a:pPr/>
            <a:r>
              <a:t>Using components with known vulnerabilities</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Using Components with Known Vulnerabilties"/>
          <p:cNvSpPr txBox="1"/>
          <p:nvPr>
            <p:ph type="title"/>
          </p:nvPr>
        </p:nvSpPr>
        <p:spPr>
          <a:prstGeom prst="rect">
            <a:avLst/>
          </a:prstGeom>
        </p:spPr>
        <p:txBody>
          <a:bodyPr/>
          <a:lstStyle>
            <a:lvl1pPr defTabSz="2340805">
              <a:defRPr spc="-163" sz="8160"/>
            </a:lvl1pPr>
          </a:lstStyle>
          <a:p>
            <a:pPr/>
            <a:r>
              <a:t>Using Components with Known Vulnerabilties</a:t>
            </a:r>
          </a:p>
        </p:txBody>
      </p:sp>
      <p:sp>
        <p:nvSpPr>
          <p:cNvPr id="256" name="How to fix i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to fix it?</a:t>
            </a:r>
          </a:p>
        </p:txBody>
      </p:sp>
      <p:pic>
        <p:nvPicPr>
          <p:cNvPr id="257" name="Image" descr="Image"/>
          <p:cNvPicPr>
            <a:picLocks noChangeAspect="1"/>
          </p:cNvPicPr>
          <p:nvPr/>
        </p:nvPicPr>
        <p:blipFill>
          <a:blip r:embed="rId3">
            <a:extLst/>
          </a:blip>
          <a:stretch>
            <a:fillRect/>
          </a:stretch>
        </p:blipFill>
        <p:spPr>
          <a:xfrm>
            <a:off x="11563350" y="3676650"/>
            <a:ext cx="11722100" cy="7175500"/>
          </a:xfrm>
          <a:prstGeom prst="rect">
            <a:avLst/>
          </a:prstGeom>
          <a:ln w="12700">
            <a:miter lim="400000"/>
          </a:ln>
        </p:spPr>
      </p:pic>
      <p:pic>
        <p:nvPicPr>
          <p:cNvPr id="258" name="Image" descr="Image"/>
          <p:cNvPicPr>
            <a:picLocks noChangeAspect="1"/>
          </p:cNvPicPr>
          <p:nvPr/>
        </p:nvPicPr>
        <p:blipFill>
          <a:blip r:embed="rId4">
            <a:extLst/>
          </a:blip>
          <a:stretch>
            <a:fillRect/>
          </a:stretch>
        </p:blipFill>
        <p:spPr>
          <a:xfrm>
            <a:off x="1585929" y="5120787"/>
            <a:ext cx="8997405" cy="4287226"/>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Learning Objectives for this Lesson"/>
          <p:cNvSpPr txBox="1"/>
          <p:nvPr>
            <p:ph type="title"/>
          </p:nvPr>
        </p:nvSpPr>
        <p:spPr>
          <a:prstGeom prst="rect">
            <a:avLst/>
          </a:prstGeom>
        </p:spPr>
        <p:txBody>
          <a:bodyPr/>
          <a:lstStyle/>
          <a:p>
            <a:pPr/>
            <a:r>
              <a:t>Learning Objectives for this Lesson</a:t>
            </a:r>
          </a:p>
        </p:txBody>
      </p:sp>
      <p:sp>
        <p:nvSpPr>
          <p:cNvPr id="263"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264" name="Recognize the causes of and common mitigations for common vulnerabilities in web applications…"/>
          <p:cNvSpPr txBox="1"/>
          <p:nvPr>
            <p:ph type="body" idx="1"/>
          </p:nvPr>
        </p:nvSpPr>
        <p:spPr>
          <a:xfrm>
            <a:off x="1206500" y="4243609"/>
            <a:ext cx="21971000" cy="8256012"/>
          </a:xfrm>
          <a:prstGeom prst="rect">
            <a:avLst/>
          </a:prstGeom>
        </p:spPr>
        <p:txBody>
          <a:bodyPr/>
          <a:lstStyle/>
          <a:p>
            <a:pPr marL="698500" indent="-698500">
              <a:buSzPct val="123000"/>
              <a:buChar char="•"/>
            </a:pPr>
            <a:r>
              <a:t>Recognize the causes of and common mitigations for common vulnerabilities in web applications</a:t>
            </a:r>
          </a:p>
          <a:p>
            <a:pPr marL="698500" indent="-698500">
              <a:buSzPct val="123000"/>
              <a:buChar char="•"/>
            </a:pPr>
            <a:r>
              <a:t>Utilize static analysis tools to identify common weaknesses in code</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67"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OWASP Top Security Risks"/>
          <p:cNvSpPr txBox="1"/>
          <p:nvPr>
            <p:ph type="title"/>
          </p:nvPr>
        </p:nvSpPr>
        <p:spPr>
          <a:prstGeom prst="rect">
            <a:avLst/>
          </a:prstGeom>
        </p:spPr>
        <p:txBody>
          <a:bodyPr/>
          <a:lstStyle/>
          <a:p>
            <a:pPr/>
            <a:r>
              <a:t>OWASP Top Security Risks</a:t>
            </a:r>
          </a:p>
        </p:txBody>
      </p:sp>
      <p:sp>
        <p:nvSpPr>
          <p:cNvPr id="132" name="All 10: https://owasp.org/www-project-top-te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All 10: </a:t>
            </a:r>
            <a:r>
              <a:rPr u="sng">
                <a:hlinkClick r:id="rId2" invalidUrl="" action="" tgtFrame="" tooltip="" history="1" highlightClick="0" endSnd="0"/>
              </a:rPr>
              <a:t>https://owasp.org/www-project-top-ten/</a:t>
            </a:r>
          </a:p>
        </p:txBody>
      </p:sp>
      <p:sp>
        <p:nvSpPr>
          <p:cNvPr id="133" name="Code injection (various forms - SQL/command line/XSS/XML/deserialization)…"/>
          <p:cNvSpPr txBox="1"/>
          <p:nvPr>
            <p:ph type="body" idx="1"/>
          </p:nvPr>
        </p:nvSpPr>
        <p:spPr>
          <a:prstGeom prst="rect">
            <a:avLst/>
          </a:prstGeom>
        </p:spPr>
        <p:txBody>
          <a:bodyPr/>
          <a:lstStyle/>
          <a:p>
            <a:pPr/>
            <a:r>
              <a:t>Code injection (various forms - SQL/command line/XSS/XML/deserialization)</a:t>
            </a:r>
          </a:p>
          <a:p>
            <a:pPr/>
            <a:r>
              <a:t>Broken authentication + access control</a:t>
            </a:r>
          </a:p>
          <a:p>
            <a:pPr/>
            <a:r>
              <a:t>Weakly protected sensitive data</a:t>
            </a:r>
          </a:p>
          <a:p>
            <a:pPr/>
            <a:r>
              <a:t>Using components with known vulnerabilities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Code Injection Example"/>
          <p:cNvSpPr txBox="1"/>
          <p:nvPr>
            <p:ph type="title"/>
          </p:nvPr>
        </p:nvSpPr>
        <p:spPr>
          <a:prstGeom prst="rect">
            <a:avLst/>
          </a:prstGeom>
        </p:spPr>
        <p:txBody>
          <a:bodyPr/>
          <a:lstStyle/>
          <a:p>
            <a:pPr/>
            <a:r>
              <a:t>Code Injection Example</a:t>
            </a:r>
          </a:p>
        </p:txBody>
      </p:sp>
      <p:sp>
        <p:nvSpPr>
          <p:cNvPr id="136" name="OWASP A1:2017-Injectio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OWASP A1:2017-Injection</a:t>
            </a:r>
          </a:p>
        </p:txBody>
      </p:sp>
      <p:sp>
        <p:nvSpPr>
          <p:cNvPr id="137" name="String query = &quot;SELECT * FROM accounts WHERE        name='&quot; + request.getParameter(“name&quot;) + &quot;'&quot;;"/>
          <p:cNvSpPr txBox="1"/>
          <p:nvPr/>
        </p:nvSpPr>
        <p:spPr>
          <a:xfrm>
            <a:off x="2172897" y="3560233"/>
            <a:ext cx="19733406" cy="1524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825500">
              <a:spcBef>
                <a:spcPts val="3900"/>
              </a:spcBef>
              <a:buClr>
                <a:srgbClr val="34A5DA"/>
              </a:buClr>
              <a:buFont typeface="Avenir Next Regular"/>
              <a:defRPr sz="4800">
                <a:solidFill>
                  <a:srgbClr val="838787"/>
                </a:solidFill>
                <a:latin typeface="Menlo Regular"/>
                <a:ea typeface="Menlo Regular"/>
                <a:cs typeface="Menlo Regular"/>
                <a:sym typeface="Menlo Regular"/>
              </a:defRPr>
            </a:pPr>
            <a:r>
              <a:rPr>
                <a:solidFill>
                  <a:srgbClr val="005493"/>
                </a:solidFill>
              </a:rPr>
              <a:t>String query = "SELECT * FROM accounts WHERE</a:t>
            </a:r>
            <a:br>
              <a:rPr>
                <a:solidFill>
                  <a:srgbClr val="005493"/>
                </a:solidFill>
              </a:rPr>
            </a:br>
            <a:r>
              <a:rPr>
                <a:solidFill>
                  <a:srgbClr val="005493"/>
                </a:solidFill>
              </a:rPr>
              <a:t>       name='" + </a:t>
            </a:r>
            <a:r>
              <a:rPr>
                <a:solidFill>
                  <a:srgbClr val="A64B28"/>
                </a:solidFill>
              </a:rPr>
              <a:t>request.getParameter(“name")</a:t>
            </a:r>
            <a:r>
              <a:rPr>
                <a:solidFill>
                  <a:srgbClr val="005493"/>
                </a:solidFill>
              </a:rPr>
              <a:t> + "'";</a:t>
            </a:r>
          </a:p>
        </p:txBody>
      </p:sp>
      <p:graphicFrame>
        <p:nvGraphicFramePr>
          <p:cNvPr id="138" name="Table"/>
          <p:cNvGraphicFramePr/>
          <p:nvPr/>
        </p:nvGraphicFramePr>
        <p:xfrm>
          <a:off x="761999" y="5230283"/>
          <a:ext cx="22860001" cy="7444731"/>
        </p:xfrm>
        <a:graphic xmlns:a="http://schemas.openxmlformats.org/drawingml/2006/main">
          <a:graphicData uri="http://schemas.openxmlformats.org/drawingml/2006/table">
            <a:tbl>
              <a:tblPr firstCol="0" firstRow="0" lastCol="0" lastRow="0" bandCol="0" bandRow="1" rtl="0">
                <a:tableStyleId>{4C3C2611-4C71-4FC5-86AE-919BDF0F9419}</a:tableStyleId>
              </a:tblPr>
              <a:tblGrid>
                <a:gridCol w="4547875"/>
                <a:gridCol w="10431155"/>
                <a:gridCol w="7880970"/>
              </a:tblGrid>
              <a:tr h="1861182">
                <a:tc>
                  <a:txBody>
                    <a:bodyPr/>
                    <a:lstStyle/>
                    <a:p>
                      <a:pPr defTabSz="825500">
                        <a:defRPr sz="5200">
                          <a:solidFill>
                            <a:srgbClr val="34A5DA"/>
                          </a:solidFill>
                          <a:latin typeface="Avenir Next Medium"/>
                          <a:ea typeface="Avenir Next Medium"/>
                          <a:cs typeface="Avenir Next Medium"/>
                          <a:sym typeface="Avenir Next Medium"/>
                        </a:defRPr>
                      </a:pPr>
                      <a:r>
                        <a:rPr>
                          <a:solidFill>
                            <a:srgbClr val="005493"/>
                          </a:solidFill>
                        </a:rPr>
                        <a:t>Parameter</a:t>
                      </a:r>
                      <a:r>
                        <a:t> </a:t>
                      </a:r>
                      <a:r>
                        <a:rPr>
                          <a:solidFill>
                            <a:srgbClr val="8C1818"/>
                          </a:solidFill>
                          <a:latin typeface="Menlo Regular"/>
                          <a:ea typeface="Menlo Regular"/>
                          <a:cs typeface="Menlo Regular"/>
                          <a:sym typeface="Menlo Regular"/>
                        </a:rPr>
                        <a:t>name</a:t>
                      </a:r>
                    </a:p>
                  </a:txBody>
                  <a:tcPr marL="50800" marR="50800" marT="50800" marB="50800" anchor="ctr" anchorCtr="0" horzOverflow="overflow">
                    <a:lnL w="12700">
                      <a:miter lim="400000"/>
                    </a:lnL>
                    <a:lnR w="12700">
                      <a:miter lim="400000"/>
                    </a:lnR>
                    <a:lnT w="12700">
                      <a:miter lim="400000"/>
                    </a:lnT>
                    <a:lnB w="25400">
                      <a:solidFill>
                        <a:srgbClr val="5F6568"/>
                      </a:solidFill>
                      <a:miter lim="400000"/>
                    </a:lnB>
                  </a:tcPr>
                </a:tc>
                <a:tc>
                  <a:txBody>
                    <a:bodyPr/>
                    <a:lstStyle/>
                    <a:p>
                      <a:pPr defTabSz="825500"/>
                      <a:r>
                        <a:rPr sz="5200">
                          <a:solidFill>
                            <a:srgbClr val="005493"/>
                          </a:solidFill>
                          <a:latin typeface="Avenir Next Medium"/>
                          <a:ea typeface="Avenir Next Medium"/>
                          <a:cs typeface="Avenir Next Medium"/>
                          <a:sym typeface="Avenir Next Medium"/>
                        </a:rPr>
                        <a:t>Constructed Query</a:t>
                      </a:r>
                    </a:p>
                  </a:txBody>
                  <a:tcPr marL="50800" marR="50800" marT="50800" marB="50800" anchor="ctr" anchorCtr="0" horzOverflow="overflow">
                    <a:lnL w="12700">
                      <a:miter lim="400000"/>
                    </a:lnL>
                    <a:lnR w="12700">
                      <a:miter lim="400000"/>
                    </a:lnR>
                    <a:lnT w="12700">
                      <a:miter lim="400000"/>
                    </a:lnT>
                    <a:lnB w="25400">
                      <a:solidFill>
                        <a:srgbClr val="5F6568"/>
                      </a:solidFill>
                      <a:miter lim="400000"/>
                    </a:lnB>
                  </a:tcPr>
                </a:tc>
                <a:tc>
                  <a:txBody>
                    <a:bodyPr/>
                    <a:lstStyle/>
                    <a:p>
                      <a:pPr defTabSz="825500"/>
                      <a:r>
                        <a:rPr sz="5200">
                          <a:solidFill>
                            <a:srgbClr val="005493"/>
                          </a:solidFill>
                          <a:latin typeface="Avenir Next Medium"/>
                          <a:ea typeface="Avenir Next Medium"/>
                          <a:cs typeface="Avenir Next Medium"/>
                          <a:sym typeface="Avenir Next Medium"/>
                        </a:rPr>
                        <a:t>Effect</a:t>
                      </a:r>
                    </a:p>
                  </a:txBody>
                  <a:tcPr marL="50800" marR="50800" marT="50800" marB="50800" anchor="ctr" anchorCtr="0" horzOverflow="overflow">
                    <a:lnL w="12700">
                      <a:miter lim="400000"/>
                    </a:lnL>
                    <a:lnR w="12700">
                      <a:miter lim="400000"/>
                    </a:lnR>
                    <a:lnT w="12700">
                      <a:miter lim="400000"/>
                    </a:lnT>
                    <a:lnB w="25400">
                      <a:solidFill>
                        <a:srgbClr val="5F6568"/>
                      </a:solidFill>
                      <a:miter lim="400000"/>
                    </a:lnB>
                  </a:tcPr>
                </a:tc>
              </a:tr>
              <a:tr h="1861182">
                <a:tc>
                  <a:txBody>
                    <a:bodyPr/>
                    <a:lstStyle/>
                    <a:p>
                      <a:pPr defTabSz="825500"/>
                      <a:r>
                        <a:rPr sz="5200">
                          <a:solidFill>
                            <a:srgbClr val="005493"/>
                          </a:solidFill>
                          <a:latin typeface="Avenir Next Medium"/>
                          <a:ea typeface="Avenir Next Medium"/>
                          <a:cs typeface="Avenir Next Medium"/>
                          <a:sym typeface="Avenir Next Medium"/>
                        </a:rPr>
                        <a:t>Alice</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a:solidFill>
                            <a:srgbClr val="005493"/>
                          </a:solidFill>
                        </a:rPr>
                        <a:t>SELECT * FROM accounts WHERE name=‘</a:t>
                      </a:r>
                      <a:r>
                        <a:rPr>
                          <a:solidFill>
                            <a:srgbClr val="A64B28"/>
                          </a:solidFill>
                        </a:rPr>
                        <a:t>Alice</a:t>
                      </a:r>
                      <a:r>
                        <a:rPr>
                          <a:solidFill>
                            <a:srgbClr val="005493"/>
                          </a:solidFill>
                        </a:rPr>
                        <a:t>’;</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5200">
                          <a:solidFill>
                            <a:srgbClr val="005493"/>
                          </a:solidFill>
                          <a:latin typeface="Avenir Next Medium"/>
                          <a:ea typeface="Avenir Next Medium"/>
                          <a:cs typeface="Avenir Next Medium"/>
                          <a:sym typeface="Avenir Next Medium"/>
                        </a:rPr>
                        <a:t>Select a single account</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r>
              <a:tr h="1861182">
                <a:tc>
                  <a:txBody>
                    <a:bodyPr/>
                    <a:lstStyle/>
                    <a:p>
                      <a:pPr defTabSz="825500"/>
                      <a:r>
                        <a:rPr sz="5200">
                          <a:solidFill>
                            <a:srgbClr val="005493"/>
                          </a:solidFill>
                          <a:latin typeface="Avenir Next Medium"/>
                          <a:ea typeface="Avenir Next Medium"/>
                          <a:cs typeface="Avenir Next Medium"/>
                          <a:sym typeface="Avenir Next Medium"/>
                        </a:rPr>
                        <a:t>Alice O’Neal</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a:solidFill>
                            <a:srgbClr val="005493"/>
                          </a:solidFill>
                        </a:rPr>
                        <a:t>SELECT * FROM accounts WHERE name=‘</a:t>
                      </a:r>
                      <a:r>
                        <a:rPr>
                          <a:solidFill>
                            <a:srgbClr val="A64B28"/>
                          </a:solidFill>
                        </a:rPr>
                        <a:t>Alice O</a:t>
                      </a:r>
                      <a:r>
                        <a:rPr>
                          <a:solidFill>
                            <a:srgbClr val="FF2600"/>
                          </a:solidFill>
                        </a:rPr>
                        <a:t>’Neal’;</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5200">
                          <a:solidFill>
                            <a:srgbClr val="005493"/>
                          </a:solidFill>
                          <a:latin typeface="Avenir Next Medium"/>
                          <a:ea typeface="Avenir Next Medium"/>
                          <a:cs typeface="Avenir Next Medium"/>
                          <a:sym typeface="Avenir Next Medium"/>
                        </a:rPr>
                        <a:t>SQL Error</a:t>
                      </a:r>
                    </a:p>
                  </a:txBody>
                  <a:tcPr marL="50800" marR="50800" marT="50800" marB="50800" anchor="ctr" anchorCtr="0" horzOverflow="overflow">
                    <a:lnL w="12700">
                      <a:miter lim="400000"/>
                    </a:lnL>
                    <a:lnR w="12700">
                      <a:miter lim="400000"/>
                    </a:lnR>
                    <a:lnT w="25400">
                      <a:solidFill>
                        <a:srgbClr val="5F6568"/>
                      </a:solidFill>
                      <a:miter lim="400000"/>
                    </a:lnT>
                    <a:lnB w="25400">
                      <a:solidFill>
                        <a:srgbClr val="5F6568"/>
                      </a:solidFill>
                      <a:miter lim="400000"/>
                    </a:lnB>
                  </a:tcPr>
                </a:tc>
              </a:tr>
              <a:tr h="1861182">
                <a:tc>
                  <a:txBody>
                    <a:bodyPr/>
                    <a:lstStyle/>
                    <a:p>
                      <a:pPr defTabSz="825500"/>
                      <a:r>
                        <a:rPr sz="5200">
                          <a:solidFill>
                            <a:srgbClr val="005493"/>
                          </a:solidFill>
                          <a:latin typeface="Avenir Next Medium"/>
                          <a:ea typeface="Avenir Next Medium"/>
                          <a:cs typeface="Avenir Next Medium"/>
                          <a:sym typeface="Avenir Next Medium"/>
                        </a:rPr>
                        <a:t>5’ OR ‘1’=‘1</a:t>
                      </a:r>
                    </a:p>
                  </a:txBody>
                  <a:tcPr marL="50800" marR="50800" marT="50800" marB="50800" anchor="ctr" anchorCtr="0"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a:solidFill>
                            <a:srgbClr val="005493"/>
                          </a:solidFill>
                        </a:rPr>
                        <a:t>SELECT * FROM accounts WHERE name=‘</a:t>
                      </a:r>
                      <a:r>
                        <a:rPr>
                          <a:solidFill>
                            <a:srgbClr val="FF2600"/>
                          </a:solidFill>
                        </a:rPr>
                        <a:t>5’ OR ‘1’=‘1</a:t>
                      </a:r>
                      <a:r>
                        <a:rPr>
                          <a:solidFill>
                            <a:srgbClr val="005493"/>
                          </a:solidFill>
                        </a:rPr>
                        <a:t>’;</a:t>
                      </a:r>
                    </a:p>
                  </a:txBody>
                  <a:tcPr marL="50800" marR="50800" marT="50800" marB="50800" anchor="ctr" anchorCtr="0"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5200">
                          <a:solidFill>
                            <a:srgbClr val="005493"/>
                          </a:solidFill>
                          <a:latin typeface="Avenir Next Medium"/>
                          <a:ea typeface="Avenir Next Medium"/>
                          <a:cs typeface="Avenir Next Medium"/>
                          <a:sym typeface="Avenir Next Medium"/>
                        </a:rPr>
                        <a:t>Select all accounts</a:t>
                      </a:r>
                    </a:p>
                  </a:txBody>
                  <a:tcPr marL="50800" marR="50800" marT="50800" marB="50800" anchor="ctr" anchorCtr="0" horzOverflow="overflow">
                    <a:lnL w="12700">
                      <a:miter lim="400000"/>
                    </a:lnL>
                    <a:lnR w="12700">
                      <a:miter lim="400000"/>
                    </a:lnR>
                    <a:lnT w="25400">
                      <a:solidFill>
                        <a:srgbClr val="5F6568"/>
                      </a:solidFill>
                      <a:miter lim="400000"/>
                    </a:lnT>
                    <a:lnB w="12700">
                      <a:miter lim="400000"/>
                    </a:lnB>
                    <a:solidFill>
                      <a:srgbClr val="2E87BB">
                        <a:alpha val="29000"/>
                      </a:srgbClr>
                    </a:solidFill>
                  </a:tcPr>
                </a:tc>
              </a:tr>
            </a:tbl>
          </a:graphicData>
        </a:graphic>
      </p:graphicFrame>
      <p:grpSp>
        <p:nvGrpSpPr>
          <p:cNvPr id="141" name="Group"/>
          <p:cNvGrpSpPr/>
          <p:nvPr/>
        </p:nvGrpSpPr>
        <p:grpSpPr>
          <a:xfrm>
            <a:off x="962272" y="10951633"/>
            <a:ext cx="22459455" cy="2656831"/>
            <a:chOff x="0" y="0"/>
            <a:chExt cx="22459453" cy="2656830"/>
          </a:xfrm>
        </p:grpSpPr>
        <p:sp>
          <p:nvSpPr>
            <p:cNvPr id="139" name="This is an attack"/>
            <p:cNvSpPr txBox="1"/>
            <p:nvPr/>
          </p:nvSpPr>
          <p:spPr>
            <a:xfrm>
              <a:off x="20198" y="1805930"/>
              <a:ext cx="4570592" cy="85090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lgn="l" defTabSz="825500">
                <a:spcBef>
                  <a:spcPts val="3400"/>
                </a:spcBef>
                <a:defRPr cap="all" sz="4900">
                  <a:solidFill>
                    <a:srgbClr val="8C1818"/>
                  </a:solidFill>
                  <a:latin typeface="Ronnia Cond Bold"/>
                  <a:ea typeface="Ronnia Cond Bold"/>
                  <a:cs typeface="Ronnia Cond Bold"/>
                  <a:sym typeface="Ronnia Cond Bold"/>
                </a:defRPr>
              </a:lvl1pPr>
            </a:lstStyle>
            <a:p>
              <a:pPr/>
              <a:r>
                <a:t>This is an attack</a:t>
              </a:r>
            </a:p>
          </p:txBody>
        </p:sp>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50800" tIns="50800" rIns="50800" bIns="50800" numCol="1" anchor="ctr">
              <a:noAutofit/>
            </a:bodyPr>
            <a:lstStyle/>
            <a:p>
              <a:pPr defTabSz="825500">
                <a:lnSpc>
                  <a:spcPct val="80000"/>
                </a:lnSpc>
                <a:defRPr b="1" cap="all" sz="4000">
                  <a:solidFill>
                    <a:srgbClr val="FFFFFF"/>
                  </a:solidFill>
                  <a:latin typeface="Avenir Next Regular"/>
                  <a:ea typeface="Avenir Next Regular"/>
                  <a:cs typeface="Avenir Next Regular"/>
                  <a:sym typeface="Avenir Next Regular"/>
                </a:defRPr>
              </a:pP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8" grpId="1"/>
      <p:bldP build="whole" bldLvl="1" animBg="1" rev="0" advAuto="0" spid="141" grpId="2"/>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Code Injection Example"/>
          <p:cNvSpPr txBox="1"/>
          <p:nvPr>
            <p:ph type="title"/>
          </p:nvPr>
        </p:nvSpPr>
        <p:spPr>
          <a:prstGeom prst="rect">
            <a:avLst/>
          </a:prstGeom>
        </p:spPr>
        <p:txBody>
          <a:bodyPr/>
          <a:lstStyle/>
          <a:p>
            <a:pPr/>
            <a:r>
              <a:t>Code Injection Example</a:t>
            </a:r>
          </a:p>
        </p:txBody>
      </p:sp>
      <p:sp>
        <p:nvSpPr>
          <p:cNvPr id="146" name="XKCD #327"/>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XKCD #327</a:t>
            </a:r>
          </a:p>
        </p:txBody>
      </p:sp>
      <p:sp>
        <p:nvSpPr>
          <p:cNvPr id="147" name="Slide bullet text"/>
          <p:cNvSpPr txBox="1"/>
          <p:nvPr>
            <p:ph type="body" idx="1"/>
          </p:nvPr>
        </p:nvSpPr>
        <p:spPr>
          <a:prstGeom prst="rect">
            <a:avLst/>
          </a:prstGeom>
        </p:spPr>
        <p:txBody>
          <a:bodyPr/>
          <a:lstStyle/>
          <a:p>
            <a:pPr/>
          </a:p>
        </p:txBody>
      </p:sp>
      <p:pic>
        <p:nvPicPr>
          <p:cNvPr id="148" name="Image" descr="Image"/>
          <p:cNvPicPr>
            <a:picLocks noChangeAspect="1"/>
          </p:cNvPicPr>
          <p:nvPr/>
        </p:nvPicPr>
        <p:blipFill>
          <a:blip r:embed="rId3">
            <a:extLst/>
          </a:blip>
          <a:stretch>
            <a:fillRect/>
          </a:stretch>
        </p:blipFill>
        <p:spPr>
          <a:xfrm>
            <a:off x="5313136" y="5082116"/>
            <a:ext cx="13757728" cy="4234737"/>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Code Injection Example"/>
          <p:cNvSpPr txBox="1"/>
          <p:nvPr>
            <p:ph type="title"/>
          </p:nvPr>
        </p:nvSpPr>
        <p:spPr>
          <a:prstGeom prst="rect">
            <a:avLst/>
          </a:prstGeom>
        </p:spPr>
        <p:txBody>
          <a:bodyPr/>
          <a:lstStyle/>
          <a:p>
            <a:pPr/>
            <a:r>
              <a:t>Code Injection Example</a:t>
            </a:r>
          </a:p>
        </p:txBody>
      </p:sp>
      <p:sp>
        <p:nvSpPr>
          <p:cNvPr id="153" name="Cross-site scripting (X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Cross-site scripting (XSS)</a:t>
            </a:r>
          </a:p>
        </p:txBody>
      </p:sp>
      <p:sp>
        <p:nvSpPr>
          <p:cNvPr id="15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Trusted Server</a:t>
            </a:r>
          </a:p>
        </p:txBody>
      </p:sp>
      <p:pic>
        <p:nvPicPr>
          <p:cNvPr id="155" name="Image" descr="Image"/>
          <p:cNvPicPr>
            <a:picLocks noChangeAspect="1"/>
          </p:cNvPicPr>
          <p:nvPr/>
        </p:nvPicPr>
        <p:blipFill>
          <a:blip r:embed="rId2">
            <a:extLst/>
          </a:blip>
          <a:stretch>
            <a:fillRect/>
          </a:stretch>
        </p:blipFill>
        <p:spPr>
          <a:xfrm>
            <a:off x="3650124" y="4538661"/>
            <a:ext cx="2160985" cy="3143251"/>
          </a:xfrm>
          <a:prstGeom prst="rect">
            <a:avLst/>
          </a:prstGeom>
          <a:ln w="12700">
            <a:miter lim="400000"/>
          </a:ln>
        </p:spPr>
      </p:pic>
      <p:sp>
        <p:nvSpPr>
          <p:cNvPr id="15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pPr/>
          </a:p>
        </p:txBody>
      </p:sp>
      <p:grpSp>
        <p:nvGrpSpPr>
          <p:cNvPr id="160" name="Group"/>
          <p:cNvGrpSpPr/>
          <p:nvPr/>
        </p:nvGrpSpPr>
        <p:grpSpPr>
          <a:xfrm>
            <a:off x="12990532" y="4950906"/>
            <a:ext cx="9452441" cy="9510384"/>
            <a:chOff x="0" y="0"/>
            <a:chExt cx="9452440" cy="9510382"/>
          </a:xfrm>
        </p:grpSpPr>
        <p:sp>
          <p:nvSpPr>
            <p:cNvPr id="157" name="Malicious JavaScript Response"/>
            <p:cNvSpPr/>
            <p:nvPr/>
          </p:nvSpPr>
          <p:spPr>
            <a:xfrm>
              <a:off x="3226965" y="0"/>
              <a:ext cx="3192094" cy="2318760"/>
            </a:xfrm>
            <a:prstGeom prst="rect">
              <a:avLst/>
            </a:prstGeom>
            <a:solidFill>
              <a:srgbClr val="ED220D"/>
            </a:solid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Malicious JavaScript Response</a:t>
              </a:r>
            </a:p>
          </p:txBody>
        </p:sp>
        <p:sp>
          <p:nvSpPr>
            <p:cNvPr id="158" name="Line"/>
            <p:cNvSpPr/>
            <p:nvPr/>
          </p:nvSpPr>
          <p:spPr>
            <a:xfrm>
              <a:off x="0" y="1159379"/>
              <a:ext cx="3199096" cy="1"/>
            </a:xfrm>
            <a:prstGeom prst="line">
              <a:avLst/>
            </a:prstGeom>
            <a:noFill/>
            <a:ln w="127000" cap="flat">
              <a:solidFill>
                <a:srgbClr val="000000"/>
              </a:solidFill>
              <a:prstDash val="solid"/>
              <a:miter lim="400000"/>
              <a:tailEnd type="triangle" w="med" len="med"/>
            </a:ln>
            <a:effectLst/>
          </p:spPr>
          <p:txBody>
            <a:bodyPr wrap="square" lIns="50800" tIns="50800" rIns="50800" bIns="50800" numCol="1" anchor="ctr">
              <a:noAutofit/>
            </a:bodyPr>
            <a:lstStyle/>
            <a:p>
              <a:pPr/>
            </a:p>
          </p:txBody>
        </p:sp>
        <p:pic>
          <p:nvPicPr>
            <p:cNvPr id="159" name="Image" descr="Image"/>
            <p:cNvPicPr>
              <a:picLocks noChangeAspect="1"/>
            </p:cNvPicPr>
            <p:nvPr/>
          </p:nvPicPr>
          <p:blipFill>
            <a:blip r:embed="rId3">
              <a:extLst/>
            </a:blip>
            <a:stretch>
              <a:fillRect/>
            </a:stretch>
          </p:blipFill>
          <p:spPr>
            <a:xfrm>
              <a:off x="1540340" y="2677782"/>
              <a:ext cx="7912101" cy="6832601"/>
            </a:xfrm>
            <a:prstGeom prst="rect">
              <a:avLst/>
            </a:prstGeom>
            <a:ln w="12700" cap="flat">
              <a:noFill/>
              <a:miter lim="400000"/>
            </a:ln>
            <a:effectLst/>
          </p:spPr>
        </p:pic>
      </p:grpSp>
      <p:pic>
        <p:nvPicPr>
          <p:cNvPr id="161" name="Image" descr="Image"/>
          <p:cNvPicPr>
            <a:picLocks noChangeAspect="1"/>
          </p:cNvPicPr>
          <p:nvPr/>
        </p:nvPicPr>
        <p:blipFill>
          <a:blip r:embed="rId4">
            <a:extLst/>
          </a:blip>
          <a:stretch>
            <a:fillRect/>
          </a:stretch>
        </p:blipFill>
        <p:spPr>
          <a:xfrm>
            <a:off x="7175690" y="7368807"/>
            <a:ext cx="7912101" cy="68326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0"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Code Injection Example"/>
          <p:cNvSpPr txBox="1"/>
          <p:nvPr>
            <p:ph type="title"/>
          </p:nvPr>
        </p:nvSpPr>
        <p:spPr>
          <a:prstGeom prst="rect">
            <a:avLst/>
          </a:prstGeom>
        </p:spPr>
        <p:txBody>
          <a:bodyPr/>
          <a:lstStyle/>
          <a:p>
            <a:pPr/>
            <a:r>
              <a:t>Code Injection Example</a:t>
            </a:r>
          </a:p>
        </p:txBody>
      </p:sp>
      <p:sp>
        <p:nvSpPr>
          <p:cNvPr id="164" name="Cross-site scripting (X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Cross-site scripting (XSS)</a:t>
            </a:r>
          </a:p>
        </p:txBody>
      </p:sp>
      <p:sp>
        <p:nvSpPr>
          <p:cNvPr id="16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Trusted Server</a:t>
            </a:r>
          </a:p>
        </p:txBody>
      </p:sp>
      <p:pic>
        <p:nvPicPr>
          <p:cNvPr id="166" name="Image" descr="Image"/>
          <p:cNvPicPr>
            <a:picLocks noChangeAspect="1"/>
          </p:cNvPicPr>
          <p:nvPr/>
        </p:nvPicPr>
        <p:blipFill>
          <a:blip r:embed="rId2">
            <a:extLst/>
          </a:blip>
          <a:stretch>
            <a:fillRect/>
          </a:stretch>
        </p:blipFill>
        <p:spPr>
          <a:xfrm>
            <a:off x="3650124" y="4538661"/>
            <a:ext cx="2160985" cy="3143251"/>
          </a:xfrm>
          <a:prstGeom prst="rect">
            <a:avLst/>
          </a:prstGeom>
          <a:ln w="12700">
            <a:miter lim="400000"/>
          </a:ln>
        </p:spPr>
      </p:pic>
      <p:sp>
        <p:nvSpPr>
          <p:cNvPr id="16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pPr/>
          </a:p>
        </p:txBody>
      </p:sp>
      <p:sp>
        <p:nvSpPr>
          <p:cNvPr id="168" name="app.get('/transcripts/:id', (req, res) =&gt; {…"/>
          <p:cNvSpPr txBox="1"/>
          <p:nvPr/>
        </p:nvSpPr>
        <p:spPr>
          <a:xfrm>
            <a:off x="13423991" y="2593273"/>
            <a:ext cx="10593506" cy="467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sz="2500">
                <a:solidFill>
                  <a:srgbClr val="018001"/>
                </a:solidFill>
                <a:latin typeface="Courier"/>
                <a:ea typeface="Courier"/>
                <a:cs typeface="Courier"/>
                <a:sym typeface="Courier"/>
              </a:defRPr>
            </a:pPr>
            <a:r>
              <a:rPr b="0">
                <a:solidFill>
                  <a:srgbClr val="000000"/>
                </a:solidFill>
              </a:rPr>
              <a:t>app.</a:t>
            </a:r>
            <a:r>
              <a:rPr>
                <a:solidFill>
                  <a:srgbClr val="66187A"/>
                </a:solidFill>
              </a:rPr>
              <a:t>get</a:t>
            </a:r>
            <a:r>
              <a:rPr b="0">
                <a:solidFill>
                  <a:srgbClr val="000000"/>
                </a:solidFill>
              </a:rPr>
              <a:t>(</a:t>
            </a:r>
            <a:r>
              <a:t>'/transcripts/:id'</a:t>
            </a:r>
            <a:r>
              <a:rPr b="0">
                <a:solidFill>
                  <a:srgbClr val="000000"/>
                </a:solidFill>
              </a:rPr>
              <a:t>, (req, res) =&gt; {</a:t>
            </a:r>
            <a:endParaRPr b="0">
              <a:solidFill>
                <a:srgbClr val="000000"/>
              </a:solidFill>
            </a:endParaRPr>
          </a:p>
          <a:p>
            <a:pPr algn="l" defTabSz="457200">
              <a:defRPr i="1" sz="2500">
                <a:solidFill>
                  <a:srgbClr val="808080"/>
                </a:solidFill>
                <a:latin typeface="Courier"/>
                <a:ea typeface="Courier"/>
                <a:cs typeface="Courier"/>
                <a:sym typeface="Courier"/>
              </a:defRPr>
            </a:pPr>
            <a:r>
              <a:rPr i="0">
                <a:solidFill>
                  <a:srgbClr val="000000"/>
                </a:solidFill>
              </a:rPr>
              <a:t>  </a:t>
            </a:r>
            <a:r>
              <a:t>// req.params to get components of the path</a:t>
            </a:r>
          </a:p>
          <a:p>
            <a:pPr algn="l" defTabSz="457200">
              <a:defRPr sz="2500">
                <a:solidFill>
                  <a:srgbClr val="000000"/>
                </a:solidFill>
                <a:latin typeface="Courier"/>
                <a:ea typeface="Courier"/>
                <a:cs typeface="Courier"/>
                <a:sym typeface="Courier"/>
              </a:defRPr>
            </a:pPr>
            <a:r>
              <a:rPr i="1">
                <a:solidFill>
                  <a:srgbClr val="808080"/>
                </a:solidFill>
              </a:rPr>
              <a:t>  </a:t>
            </a:r>
            <a:r>
              <a:rPr b="1">
                <a:solidFill>
                  <a:srgbClr val="011480"/>
                </a:solidFill>
              </a:rPr>
              <a:t>const </a:t>
            </a:r>
            <a:r>
              <a:t>{</a:t>
            </a:r>
            <a:r>
              <a:rPr>
                <a:solidFill>
                  <a:srgbClr val="458383"/>
                </a:solidFill>
              </a:rPr>
              <a:t>id</a:t>
            </a:r>
            <a:r>
              <a:t>} = req.</a:t>
            </a:r>
            <a:r>
              <a:rPr b="1">
                <a:solidFill>
                  <a:srgbClr val="66187A"/>
                </a:solidFill>
              </a:rPr>
              <a:t>params</a:t>
            </a:r>
            <a:r>
              <a:t>;</a:t>
            </a:r>
          </a:p>
          <a:p>
            <a:pPr algn="l" defTabSz="457200">
              <a:defRPr sz="2500">
                <a:solidFill>
                  <a:srgbClr val="000000"/>
                </a:solidFill>
                <a:latin typeface="Courier"/>
                <a:ea typeface="Courier"/>
                <a:cs typeface="Courier"/>
                <a:sym typeface="Courier"/>
              </a:defRPr>
            </a:pPr>
            <a:r>
              <a:t>  </a:t>
            </a:r>
            <a:r>
              <a:rPr b="1">
                <a:solidFill>
                  <a:srgbClr val="011480"/>
                </a:solidFill>
              </a:rPr>
              <a:t>const </a:t>
            </a:r>
            <a:r>
              <a:rPr>
                <a:solidFill>
                  <a:srgbClr val="458383"/>
                </a:solidFill>
              </a:rPr>
              <a:t>theTranscript </a:t>
            </a:r>
            <a:r>
              <a:t>= db.</a:t>
            </a:r>
            <a:r>
              <a:rPr i="1"/>
              <a:t>getTranscript</a:t>
            </a:r>
            <a:r>
              <a:t>(</a:t>
            </a:r>
            <a:r>
              <a:rPr i="1"/>
              <a:t>parseInt</a:t>
            </a:r>
            <a:r>
              <a:t>(</a:t>
            </a:r>
            <a:r>
              <a:rPr>
                <a:solidFill>
                  <a:srgbClr val="458383"/>
                </a:solidFill>
              </a:rPr>
              <a:t>id</a:t>
            </a:r>
            <a:r>
              <a:t>));</a:t>
            </a:r>
          </a:p>
          <a:p>
            <a:pPr algn="l" defTabSz="457200">
              <a:defRPr sz="2500">
                <a:solidFill>
                  <a:srgbClr val="458383"/>
                </a:solidFill>
                <a:latin typeface="Courier"/>
                <a:ea typeface="Courier"/>
                <a:cs typeface="Courier"/>
                <a:sym typeface="Courier"/>
              </a:defRPr>
            </a:pPr>
            <a:r>
              <a:rPr>
                <a:solidFill>
                  <a:srgbClr val="000000"/>
                </a:solidFill>
              </a:rPr>
              <a:t>  </a:t>
            </a:r>
            <a:r>
              <a:rPr b="1">
                <a:solidFill>
                  <a:srgbClr val="011480"/>
                </a:solidFill>
              </a:rPr>
              <a:t>if </a:t>
            </a:r>
            <a:r>
              <a:rPr>
                <a:solidFill>
                  <a:srgbClr val="000000"/>
                </a:solidFill>
              </a:rPr>
              <a:t>(</a:t>
            </a:r>
            <a:r>
              <a:t>theTranscript </a:t>
            </a:r>
            <a:r>
              <a:rPr>
                <a:solidFill>
                  <a:srgbClr val="000000"/>
                </a:solidFill>
              </a:rPr>
              <a:t>=== </a:t>
            </a:r>
            <a:r>
              <a:rPr b="1">
                <a:solidFill>
                  <a:srgbClr val="011480"/>
                </a:solidFill>
              </a:rPr>
              <a:t>undefined</a:t>
            </a:r>
            <a:r>
              <a:rPr>
                <a:solidFill>
                  <a:srgbClr val="000000"/>
                </a:solidFill>
              </a:rPr>
              <a:t>) {</a:t>
            </a:r>
            <a:endParaRPr>
              <a:solidFill>
                <a:srgbClr val="000000"/>
              </a:solidFill>
            </a:endParaRPr>
          </a:p>
          <a:p>
            <a:pPr algn="l" defTabSz="457200">
              <a:defRPr b="1" sz="2500">
                <a:solidFill>
                  <a:srgbClr val="018001"/>
                </a:solidFill>
                <a:latin typeface="Courier"/>
                <a:ea typeface="Courier"/>
                <a:cs typeface="Courier"/>
                <a:sym typeface="Courier"/>
              </a:defRPr>
            </a:pPr>
            <a:r>
              <a:rPr b="0">
                <a:solidFill>
                  <a:srgbClr val="000000"/>
                </a:solidFill>
              </a:rPr>
              <a:t>    res.</a:t>
            </a:r>
            <a:r>
              <a:rPr b="0">
                <a:solidFill>
                  <a:srgbClr val="7A7A43"/>
                </a:solidFill>
              </a:rPr>
              <a:t>status</a:t>
            </a:r>
            <a:r>
              <a:rPr b="0">
                <a:solidFill>
                  <a:srgbClr val="000000"/>
                </a:solidFill>
              </a:rPr>
              <a:t>(</a:t>
            </a:r>
            <a:r>
              <a:rPr b="0">
                <a:solidFill>
                  <a:srgbClr val="0432FF"/>
                </a:solidFill>
              </a:rPr>
              <a:t>404</a:t>
            </a:r>
            <a:r>
              <a:rPr b="0">
                <a:solidFill>
                  <a:srgbClr val="000000"/>
                </a:solidFill>
              </a:rPr>
              <a:t>).</a:t>
            </a:r>
            <a:r>
              <a:rPr>
                <a:solidFill>
                  <a:srgbClr val="66187A"/>
                </a:solidFill>
              </a:rPr>
              <a:t>send</a:t>
            </a:r>
            <a:r>
              <a:rPr b="0">
                <a:solidFill>
                  <a:srgbClr val="000000"/>
                </a:solidFill>
              </a:rPr>
              <a:t>(</a:t>
            </a:r>
            <a:r>
              <a:t>`No student with id = </a:t>
            </a:r>
            <a:r>
              <a:rPr b="0">
                <a:solidFill>
                  <a:srgbClr val="000000"/>
                </a:solidFill>
              </a:rPr>
              <a:t>${</a:t>
            </a:r>
            <a:r>
              <a:rPr b="0">
                <a:solidFill>
                  <a:srgbClr val="458383"/>
                </a:solidFill>
              </a:rPr>
              <a:t>id</a:t>
            </a:r>
            <a:r>
              <a:rPr b="0">
                <a:solidFill>
                  <a:srgbClr val="000000"/>
                </a:solidFill>
              </a:rPr>
              <a:t>}</a:t>
            </a:r>
            <a:r>
              <a:t>`</a:t>
            </a:r>
            <a:r>
              <a:rPr b="0">
                <a:solidFill>
                  <a:srgbClr val="000000"/>
                </a:solidFill>
              </a:rPr>
              <a:t>);</a:t>
            </a:r>
            <a:endParaRPr b="0">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p>
          <a:p>
            <a:pPr algn="l" defTabSz="457200">
              <a:defRPr sz="2500">
                <a:solidFill>
                  <a:srgbClr val="458383"/>
                </a:solidFill>
                <a:latin typeface="Courier"/>
                <a:ea typeface="Courier"/>
                <a:cs typeface="Courier"/>
                <a:sym typeface="Courier"/>
              </a:defRPr>
            </a:pPr>
            <a:r>
              <a:rPr>
                <a:solidFill>
                  <a:srgbClr val="000000"/>
                </a:solidFill>
              </a:rPr>
              <a:t>    res.</a:t>
            </a:r>
            <a:r>
              <a:rPr>
                <a:solidFill>
                  <a:srgbClr val="7A7A43"/>
                </a:solidFill>
              </a:rPr>
              <a:t>status</a:t>
            </a:r>
            <a:r>
              <a:rPr>
                <a:solidFill>
                  <a:srgbClr val="000000"/>
                </a:solidFill>
              </a:rPr>
              <a:t>(</a:t>
            </a:r>
            <a:r>
              <a:rPr>
                <a:solidFill>
                  <a:srgbClr val="0432FF"/>
                </a:solidFill>
              </a:rPr>
              <a:t>200</a:t>
            </a:r>
            <a:r>
              <a:rPr>
                <a:solidFill>
                  <a:srgbClr val="000000"/>
                </a:solidFill>
              </a:rPr>
              <a:t>).</a:t>
            </a:r>
            <a:r>
              <a:rPr b="1">
                <a:solidFill>
                  <a:srgbClr val="66187A"/>
                </a:solidFill>
              </a:rPr>
              <a:t>send</a:t>
            </a:r>
            <a:r>
              <a:rPr>
                <a:solidFill>
                  <a:srgbClr val="000000"/>
                </a:solidFill>
              </a:rPr>
              <a:t>(</a:t>
            </a:r>
            <a:r>
              <a:t>theTranscript</a:t>
            </a:r>
            <a:r>
              <a:rPr>
                <a:solidFill>
                  <a:srgbClr val="000000"/>
                </a:solidFill>
              </a:rPr>
              <a:t>);</a:t>
            </a:r>
            <a:endParaRPr>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a:t>
            </a:r>
          </a:p>
        </p:txBody>
      </p:sp>
      <p:sp>
        <p:nvSpPr>
          <p:cNvPr id="169" name="/transcripts/4"/>
          <p:cNvSpPr txBox="1"/>
          <p:nvPr/>
        </p:nvSpPr>
        <p:spPr>
          <a:xfrm>
            <a:off x="6707490" y="5414564"/>
            <a:ext cx="193182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000000"/>
                </a:solidFill>
              </a:defRPr>
            </a:lvl1pPr>
          </a:lstStyle>
          <a:p>
            <a:pPr/>
            <a:r>
              <a:t>/transcripts/4</a:t>
            </a:r>
          </a:p>
        </p:txBody>
      </p:sp>
      <p:pic>
        <p:nvPicPr>
          <p:cNvPr id="170" name="Image" descr="Image"/>
          <p:cNvPicPr>
            <a:picLocks noChangeAspect="1"/>
          </p:cNvPicPr>
          <p:nvPr/>
        </p:nvPicPr>
        <p:blipFill>
          <a:blip r:embed="rId3">
            <a:extLst/>
          </a:blip>
          <a:stretch>
            <a:fillRect/>
          </a:stretch>
        </p:blipFill>
        <p:spPr>
          <a:xfrm>
            <a:off x="7175690" y="7368807"/>
            <a:ext cx="7912101" cy="6832601"/>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Code Injection Example"/>
          <p:cNvSpPr txBox="1"/>
          <p:nvPr>
            <p:ph type="title"/>
          </p:nvPr>
        </p:nvSpPr>
        <p:spPr>
          <a:prstGeom prst="rect">
            <a:avLst/>
          </a:prstGeom>
        </p:spPr>
        <p:txBody>
          <a:bodyPr/>
          <a:lstStyle/>
          <a:p>
            <a:pPr/>
            <a:r>
              <a:t>Code Injection Example</a:t>
            </a:r>
          </a:p>
        </p:txBody>
      </p:sp>
      <p:sp>
        <p:nvSpPr>
          <p:cNvPr id="173" name="Cross-site scripting (X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Cross-site scripting (XSS)</a:t>
            </a:r>
          </a:p>
        </p:txBody>
      </p:sp>
      <p:sp>
        <p:nvSpPr>
          <p:cNvPr id="17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Trusted Server</a:t>
            </a:r>
          </a:p>
        </p:txBody>
      </p:sp>
      <p:pic>
        <p:nvPicPr>
          <p:cNvPr id="175" name="Image" descr="Image"/>
          <p:cNvPicPr>
            <a:picLocks noChangeAspect="1"/>
          </p:cNvPicPr>
          <p:nvPr/>
        </p:nvPicPr>
        <p:blipFill>
          <a:blip r:embed="rId2">
            <a:extLst/>
          </a:blip>
          <a:stretch>
            <a:fillRect/>
          </a:stretch>
        </p:blipFill>
        <p:spPr>
          <a:xfrm>
            <a:off x="3650124" y="4538661"/>
            <a:ext cx="2160985" cy="3143251"/>
          </a:xfrm>
          <a:prstGeom prst="rect">
            <a:avLst/>
          </a:prstGeom>
          <a:ln w="12700">
            <a:miter lim="400000"/>
          </a:ln>
        </p:spPr>
      </p:pic>
      <p:sp>
        <p:nvSpPr>
          <p:cNvPr id="17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pPr/>
          </a:p>
        </p:txBody>
      </p:sp>
      <p:sp>
        <p:nvSpPr>
          <p:cNvPr id="177" name="/transcripts/abcd"/>
          <p:cNvSpPr txBox="1"/>
          <p:nvPr/>
        </p:nvSpPr>
        <p:spPr>
          <a:xfrm>
            <a:off x="6447800" y="5414564"/>
            <a:ext cx="245120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000000"/>
                </a:solidFill>
              </a:defRPr>
            </a:lvl1pPr>
          </a:lstStyle>
          <a:p>
            <a:pPr/>
            <a:r>
              <a:t>/transcripts/abcd</a:t>
            </a:r>
          </a:p>
        </p:txBody>
      </p:sp>
      <p:pic>
        <p:nvPicPr>
          <p:cNvPr id="178" name="Image" descr="Image"/>
          <p:cNvPicPr>
            <a:picLocks noChangeAspect="1"/>
          </p:cNvPicPr>
          <p:nvPr/>
        </p:nvPicPr>
        <p:blipFill>
          <a:blip r:embed="rId3">
            <a:extLst/>
          </a:blip>
          <a:stretch>
            <a:fillRect/>
          </a:stretch>
        </p:blipFill>
        <p:spPr>
          <a:xfrm>
            <a:off x="7175690" y="7570937"/>
            <a:ext cx="7912101" cy="6832601"/>
          </a:xfrm>
          <a:prstGeom prst="rect">
            <a:avLst/>
          </a:prstGeom>
          <a:ln w="12700">
            <a:miter lim="400000"/>
          </a:ln>
        </p:spPr>
      </p:pic>
      <p:sp>
        <p:nvSpPr>
          <p:cNvPr id="179" name="Rectangle"/>
          <p:cNvSpPr/>
          <p:nvPr/>
        </p:nvSpPr>
        <p:spPr>
          <a:xfrm>
            <a:off x="14964342" y="3365500"/>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80" name="Rectangle"/>
          <p:cNvSpPr/>
          <p:nvPr/>
        </p:nvSpPr>
        <p:spPr>
          <a:xfrm>
            <a:off x="14144318" y="4521591"/>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81" name="app.get('/transcripts/:id', (req, res) =&gt; {…"/>
          <p:cNvSpPr txBox="1"/>
          <p:nvPr/>
        </p:nvSpPr>
        <p:spPr>
          <a:xfrm>
            <a:off x="13423991" y="2593273"/>
            <a:ext cx="10593506" cy="467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sz="2500">
                <a:solidFill>
                  <a:srgbClr val="018001"/>
                </a:solidFill>
                <a:latin typeface="Courier"/>
                <a:ea typeface="Courier"/>
                <a:cs typeface="Courier"/>
                <a:sym typeface="Courier"/>
              </a:defRPr>
            </a:pPr>
            <a:r>
              <a:rPr b="0">
                <a:solidFill>
                  <a:srgbClr val="000000"/>
                </a:solidFill>
              </a:rPr>
              <a:t>app.</a:t>
            </a:r>
            <a:r>
              <a:rPr>
                <a:solidFill>
                  <a:srgbClr val="66187A"/>
                </a:solidFill>
              </a:rPr>
              <a:t>get</a:t>
            </a:r>
            <a:r>
              <a:rPr b="0">
                <a:solidFill>
                  <a:srgbClr val="000000"/>
                </a:solidFill>
              </a:rPr>
              <a:t>(</a:t>
            </a:r>
            <a:r>
              <a:t>'/transcripts/:id'</a:t>
            </a:r>
            <a:r>
              <a:rPr b="0">
                <a:solidFill>
                  <a:srgbClr val="000000"/>
                </a:solidFill>
              </a:rPr>
              <a:t>, (req, res) =&gt; {</a:t>
            </a:r>
            <a:endParaRPr b="0">
              <a:solidFill>
                <a:srgbClr val="000000"/>
              </a:solidFill>
            </a:endParaRPr>
          </a:p>
          <a:p>
            <a:pPr algn="l" defTabSz="457200">
              <a:defRPr i="1" sz="2500">
                <a:solidFill>
                  <a:srgbClr val="808080"/>
                </a:solidFill>
                <a:latin typeface="Courier"/>
                <a:ea typeface="Courier"/>
                <a:cs typeface="Courier"/>
                <a:sym typeface="Courier"/>
              </a:defRPr>
            </a:pPr>
            <a:r>
              <a:rPr i="0">
                <a:solidFill>
                  <a:srgbClr val="000000"/>
                </a:solidFill>
              </a:rPr>
              <a:t>  </a:t>
            </a:r>
            <a:r>
              <a:t>// req.params to get components of the path</a:t>
            </a:r>
          </a:p>
          <a:p>
            <a:pPr algn="l" defTabSz="457200">
              <a:defRPr sz="2500">
                <a:solidFill>
                  <a:srgbClr val="000000"/>
                </a:solidFill>
                <a:latin typeface="Courier"/>
                <a:ea typeface="Courier"/>
                <a:cs typeface="Courier"/>
                <a:sym typeface="Courier"/>
              </a:defRPr>
            </a:pPr>
            <a:r>
              <a:rPr i="1">
                <a:solidFill>
                  <a:srgbClr val="808080"/>
                </a:solidFill>
              </a:rPr>
              <a:t>  </a:t>
            </a:r>
            <a:r>
              <a:rPr b="1">
                <a:solidFill>
                  <a:srgbClr val="011480"/>
                </a:solidFill>
              </a:rPr>
              <a:t>const </a:t>
            </a:r>
            <a:r>
              <a:t>{</a:t>
            </a:r>
            <a:r>
              <a:rPr>
                <a:solidFill>
                  <a:srgbClr val="458383"/>
                </a:solidFill>
              </a:rPr>
              <a:t>id</a:t>
            </a:r>
            <a:r>
              <a:t>} = req.</a:t>
            </a:r>
            <a:r>
              <a:rPr b="1">
                <a:solidFill>
                  <a:srgbClr val="66187A"/>
                </a:solidFill>
              </a:rPr>
              <a:t>params</a:t>
            </a:r>
            <a:r>
              <a:t>;</a:t>
            </a:r>
          </a:p>
          <a:p>
            <a:pPr algn="l" defTabSz="457200">
              <a:defRPr sz="2500">
                <a:solidFill>
                  <a:srgbClr val="000000"/>
                </a:solidFill>
                <a:latin typeface="Courier"/>
                <a:ea typeface="Courier"/>
                <a:cs typeface="Courier"/>
                <a:sym typeface="Courier"/>
              </a:defRPr>
            </a:pPr>
            <a:r>
              <a:t>  </a:t>
            </a:r>
            <a:r>
              <a:rPr b="1">
                <a:solidFill>
                  <a:srgbClr val="011480"/>
                </a:solidFill>
              </a:rPr>
              <a:t>const </a:t>
            </a:r>
            <a:r>
              <a:rPr>
                <a:solidFill>
                  <a:srgbClr val="458383"/>
                </a:solidFill>
              </a:rPr>
              <a:t>theTranscript </a:t>
            </a:r>
            <a:r>
              <a:t>= db.</a:t>
            </a:r>
            <a:r>
              <a:rPr i="1"/>
              <a:t>getTranscript</a:t>
            </a:r>
            <a:r>
              <a:t>(</a:t>
            </a:r>
            <a:r>
              <a:rPr i="1"/>
              <a:t>parseInt</a:t>
            </a:r>
            <a:r>
              <a:t>(</a:t>
            </a:r>
            <a:r>
              <a:rPr>
                <a:solidFill>
                  <a:srgbClr val="458383"/>
                </a:solidFill>
              </a:rPr>
              <a:t>id</a:t>
            </a:r>
            <a:r>
              <a:t>));</a:t>
            </a:r>
          </a:p>
          <a:p>
            <a:pPr algn="l" defTabSz="457200">
              <a:defRPr sz="2500">
                <a:solidFill>
                  <a:srgbClr val="458383"/>
                </a:solidFill>
                <a:latin typeface="Courier"/>
                <a:ea typeface="Courier"/>
                <a:cs typeface="Courier"/>
                <a:sym typeface="Courier"/>
              </a:defRPr>
            </a:pPr>
            <a:r>
              <a:rPr>
                <a:solidFill>
                  <a:srgbClr val="000000"/>
                </a:solidFill>
              </a:rPr>
              <a:t>  </a:t>
            </a:r>
            <a:r>
              <a:rPr b="1">
                <a:solidFill>
                  <a:srgbClr val="011480"/>
                </a:solidFill>
              </a:rPr>
              <a:t>if </a:t>
            </a:r>
            <a:r>
              <a:rPr>
                <a:solidFill>
                  <a:srgbClr val="000000"/>
                </a:solidFill>
              </a:rPr>
              <a:t>(</a:t>
            </a:r>
            <a:r>
              <a:t>theTranscript </a:t>
            </a:r>
            <a:r>
              <a:rPr>
                <a:solidFill>
                  <a:srgbClr val="000000"/>
                </a:solidFill>
              </a:rPr>
              <a:t>=== </a:t>
            </a:r>
            <a:r>
              <a:rPr b="1">
                <a:solidFill>
                  <a:srgbClr val="011480"/>
                </a:solidFill>
              </a:rPr>
              <a:t>undefined</a:t>
            </a:r>
            <a:r>
              <a:rPr>
                <a:solidFill>
                  <a:srgbClr val="000000"/>
                </a:solidFill>
              </a:rPr>
              <a:t>) {</a:t>
            </a:r>
            <a:endParaRPr>
              <a:solidFill>
                <a:srgbClr val="000000"/>
              </a:solidFill>
            </a:endParaRPr>
          </a:p>
          <a:p>
            <a:pPr algn="l" defTabSz="457200">
              <a:defRPr b="1" sz="2500">
                <a:solidFill>
                  <a:srgbClr val="018001"/>
                </a:solidFill>
                <a:latin typeface="Courier"/>
                <a:ea typeface="Courier"/>
                <a:cs typeface="Courier"/>
                <a:sym typeface="Courier"/>
              </a:defRPr>
            </a:pPr>
            <a:r>
              <a:rPr b="0">
                <a:solidFill>
                  <a:srgbClr val="000000"/>
                </a:solidFill>
              </a:rPr>
              <a:t>    res.</a:t>
            </a:r>
            <a:r>
              <a:rPr b="0">
                <a:solidFill>
                  <a:srgbClr val="7A7A43"/>
                </a:solidFill>
              </a:rPr>
              <a:t>status</a:t>
            </a:r>
            <a:r>
              <a:rPr b="0">
                <a:solidFill>
                  <a:srgbClr val="000000"/>
                </a:solidFill>
              </a:rPr>
              <a:t>(</a:t>
            </a:r>
            <a:r>
              <a:rPr b="0">
                <a:solidFill>
                  <a:srgbClr val="0432FF"/>
                </a:solidFill>
              </a:rPr>
              <a:t>404</a:t>
            </a:r>
            <a:r>
              <a:rPr b="0">
                <a:solidFill>
                  <a:srgbClr val="000000"/>
                </a:solidFill>
              </a:rPr>
              <a:t>).</a:t>
            </a:r>
            <a:r>
              <a:rPr>
                <a:solidFill>
                  <a:srgbClr val="66187A"/>
                </a:solidFill>
              </a:rPr>
              <a:t>send</a:t>
            </a:r>
            <a:r>
              <a:rPr b="0">
                <a:solidFill>
                  <a:srgbClr val="000000"/>
                </a:solidFill>
              </a:rPr>
              <a:t>(</a:t>
            </a:r>
            <a:r>
              <a:t>`No student with id = </a:t>
            </a:r>
            <a:r>
              <a:rPr b="0">
                <a:solidFill>
                  <a:srgbClr val="000000"/>
                </a:solidFill>
              </a:rPr>
              <a:t>${</a:t>
            </a:r>
            <a:r>
              <a:rPr b="0">
                <a:solidFill>
                  <a:srgbClr val="458383"/>
                </a:solidFill>
              </a:rPr>
              <a:t>id</a:t>
            </a:r>
            <a:r>
              <a:rPr b="0">
                <a:solidFill>
                  <a:srgbClr val="000000"/>
                </a:solidFill>
              </a:rPr>
              <a:t>}</a:t>
            </a:r>
            <a:r>
              <a:t>`</a:t>
            </a:r>
            <a:r>
              <a:rPr b="0">
                <a:solidFill>
                  <a:srgbClr val="000000"/>
                </a:solidFill>
              </a:rPr>
              <a:t>);</a:t>
            </a:r>
            <a:endParaRPr b="0">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p>
          <a:p>
            <a:pPr algn="l" defTabSz="457200">
              <a:defRPr sz="2500">
                <a:solidFill>
                  <a:srgbClr val="458383"/>
                </a:solidFill>
                <a:latin typeface="Courier"/>
                <a:ea typeface="Courier"/>
                <a:cs typeface="Courier"/>
                <a:sym typeface="Courier"/>
              </a:defRPr>
            </a:pPr>
            <a:r>
              <a:rPr>
                <a:solidFill>
                  <a:srgbClr val="000000"/>
                </a:solidFill>
              </a:rPr>
              <a:t>    res.</a:t>
            </a:r>
            <a:r>
              <a:rPr>
                <a:solidFill>
                  <a:srgbClr val="7A7A43"/>
                </a:solidFill>
              </a:rPr>
              <a:t>status</a:t>
            </a:r>
            <a:r>
              <a:rPr>
                <a:solidFill>
                  <a:srgbClr val="000000"/>
                </a:solidFill>
              </a:rPr>
              <a:t>(</a:t>
            </a:r>
            <a:r>
              <a:rPr>
                <a:solidFill>
                  <a:srgbClr val="0432FF"/>
                </a:solidFill>
              </a:rPr>
              <a:t>200</a:t>
            </a:r>
            <a:r>
              <a:rPr>
                <a:solidFill>
                  <a:srgbClr val="000000"/>
                </a:solidFill>
              </a:rPr>
              <a:t>).</a:t>
            </a:r>
            <a:r>
              <a:rPr b="1">
                <a:solidFill>
                  <a:srgbClr val="66187A"/>
                </a:solidFill>
              </a:rPr>
              <a:t>send</a:t>
            </a:r>
            <a:r>
              <a:rPr>
                <a:solidFill>
                  <a:srgbClr val="000000"/>
                </a:solidFill>
              </a:rPr>
              <a:t>(</a:t>
            </a:r>
            <a:r>
              <a:t>theTranscript</a:t>
            </a:r>
            <a:r>
              <a:rPr>
                <a:solidFill>
                  <a:srgbClr val="000000"/>
                </a:solidFill>
              </a:rPr>
              <a:t>);</a:t>
            </a:r>
            <a:endParaRPr>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Code Injection Example"/>
          <p:cNvSpPr txBox="1"/>
          <p:nvPr>
            <p:ph type="title"/>
          </p:nvPr>
        </p:nvSpPr>
        <p:spPr>
          <a:prstGeom prst="rect">
            <a:avLst/>
          </a:prstGeom>
        </p:spPr>
        <p:txBody>
          <a:bodyPr/>
          <a:lstStyle/>
          <a:p>
            <a:pPr/>
            <a:r>
              <a:t>Code Injection Example</a:t>
            </a:r>
          </a:p>
        </p:txBody>
      </p:sp>
      <p:sp>
        <p:nvSpPr>
          <p:cNvPr id="184" name="Cross-site scripting (X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Cross-site scripting (XSS)</a:t>
            </a:r>
          </a:p>
        </p:txBody>
      </p:sp>
      <p:sp>
        <p:nvSpPr>
          <p:cNvPr id="18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pPr/>
            <a:r>
              <a:t>Trusted Server</a:t>
            </a:r>
          </a:p>
        </p:txBody>
      </p:sp>
      <p:pic>
        <p:nvPicPr>
          <p:cNvPr id="186" name="Image" descr="Image"/>
          <p:cNvPicPr>
            <a:picLocks noChangeAspect="1"/>
          </p:cNvPicPr>
          <p:nvPr/>
        </p:nvPicPr>
        <p:blipFill>
          <a:blip r:embed="rId2">
            <a:extLst/>
          </a:blip>
          <a:stretch>
            <a:fillRect/>
          </a:stretch>
        </p:blipFill>
        <p:spPr>
          <a:xfrm>
            <a:off x="3650124" y="4538661"/>
            <a:ext cx="2160985" cy="3143251"/>
          </a:xfrm>
          <a:prstGeom prst="rect">
            <a:avLst/>
          </a:prstGeom>
          <a:ln w="12700">
            <a:miter lim="400000"/>
          </a:ln>
        </p:spPr>
      </p:pic>
      <p:sp>
        <p:nvSpPr>
          <p:cNvPr id="18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pPr/>
          </a:p>
        </p:txBody>
      </p:sp>
      <p:sp>
        <p:nvSpPr>
          <p:cNvPr id="188" name="/transcripts/%3Ch1%3e…"/>
          <p:cNvSpPr txBox="1"/>
          <p:nvPr/>
        </p:nvSpPr>
        <p:spPr>
          <a:xfrm>
            <a:off x="5804215" y="5414564"/>
            <a:ext cx="373837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solidFill>
                  <a:srgbClr val="000000"/>
                </a:solidFill>
                <a:hlinkClick r:id="rId3" invalidUrl="" action="" tgtFrame="" tooltip="" history="1" highlightClick="0" endSnd="0"/>
              </a:defRPr>
            </a:lvl1pPr>
          </a:lstStyle>
          <a:p>
            <a:pPr>
              <a:defRPr u="none"/>
            </a:pPr>
            <a:r>
              <a:rPr u="sng">
                <a:hlinkClick r:id="rId3" invalidUrl="" action="" tgtFrame="" tooltip="" history="1" highlightClick="0" endSnd="0"/>
              </a:rPr>
              <a:t>/transcripts/%3Ch1%3e…</a:t>
            </a:r>
          </a:p>
        </p:txBody>
      </p:sp>
      <p:sp>
        <p:nvSpPr>
          <p:cNvPr id="189" name="Rectangle"/>
          <p:cNvSpPr/>
          <p:nvPr/>
        </p:nvSpPr>
        <p:spPr>
          <a:xfrm>
            <a:off x="14964342" y="3365500"/>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90" name="Rectangle"/>
          <p:cNvSpPr/>
          <p:nvPr/>
        </p:nvSpPr>
        <p:spPr>
          <a:xfrm>
            <a:off x="14144318" y="4521591"/>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91" name="app.get('/transcripts/:id', (req, res) =&gt; {…"/>
          <p:cNvSpPr txBox="1"/>
          <p:nvPr/>
        </p:nvSpPr>
        <p:spPr>
          <a:xfrm>
            <a:off x="13423991" y="2593273"/>
            <a:ext cx="10593506" cy="4673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sz="2500">
                <a:solidFill>
                  <a:srgbClr val="018001"/>
                </a:solidFill>
                <a:latin typeface="Courier"/>
                <a:ea typeface="Courier"/>
                <a:cs typeface="Courier"/>
                <a:sym typeface="Courier"/>
              </a:defRPr>
            </a:pPr>
            <a:r>
              <a:rPr b="0">
                <a:solidFill>
                  <a:srgbClr val="000000"/>
                </a:solidFill>
              </a:rPr>
              <a:t>app.</a:t>
            </a:r>
            <a:r>
              <a:rPr>
                <a:solidFill>
                  <a:srgbClr val="66187A"/>
                </a:solidFill>
              </a:rPr>
              <a:t>get</a:t>
            </a:r>
            <a:r>
              <a:rPr b="0">
                <a:solidFill>
                  <a:srgbClr val="000000"/>
                </a:solidFill>
              </a:rPr>
              <a:t>(</a:t>
            </a:r>
            <a:r>
              <a:t>'/transcripts/:id'</a:t>
            </a:r>
            <a:r>
              <a:rPr b="0">
                <a:solidFill>
                  <a:srgbClr val="000000"/>
                </a:solidFill>
              </a:rPr>
              <a:t>, (req, res) =&gt; {</a:t>
            </a:r>
            <a:endParaRPr b="0">
              <a:solidFill>
                <a:srgbClr val="000000"/>
              </a:solidFill>
            </a:endParaRPr>
          </a:p>
          <a:p>
            <a:pPr algn="l" defTabSz="457200">
              <a:defRPr i="1" sz="2500">
                <a:solidFill>
                  <a:srgbClr val="808080"/>
                </a:solidFill>
                <a:latin typeface="Courier"/>
                <a:ea typeface="Courier"/>
                <a:cs typeface="Courier"/>
                <a:sym typeface="Courier"/>
              </a:defRPr>
            </a:pPr>
            <a:r>
              <a:rPr i="0">
                <a:solidFill>
                  <a:srgbClr val="000000"/>
                </a:solidFill>
              </a:rPr>
              <a:t>  </a:t>
            </a:r>
            <a:r>
              <a:t>// req.params to get components of the path</a:t>
            </a:r>
          </a:p>
          <a:p>
            <a:pPr algn="l" defTabSz="457200">
              <a:defRPr sz="2500">
                <a:solidFill>
                  <a:srgbClr val="000000"/>
                </a:solidFill>
                <a:latin typeface="Courier"/>
                <a:ea typeface="Courier"/>
                <a:cs typeface="Courier"/>
                <a:sym typeface="Courier"/>
              </a:defRPr>
            </a:pPr>
            <a:r>
              <a:rPr i="1">
                <a:solidFill>
                  <a:srgbClr val="808080"/>
                </a:solidFill>
              </a:rPr>
              <a:t>  </a:t>
            </a:r>
            <a:r>
              <a:rPr b="1">
                <a:solidFill>
                  <a:srgbClr val="011480"/>
                </a:solidFill>
              </a:rPr>
              <a:t>const </a:t>
            </a:r>
            <a:r>
              <a:t>{</a:t>
            </a:r>
            <a:r>
              <a:rPr>
                <a:solidFill>
                  <a:srgbClr val="458383"/>
                </a:solidFill>
              </a:rPr>
              <a:t>id</a:t>
            </a:r>
            <a:r>
              <a:t>} = req.</a:t>
            </a:r>
            <a:r>
              <a:rPr b="1">
                <a:solidFill>
                  <a:srgbClr val="66187A"/>
                </a:solidFill>
              </a:rPr>
              <a:t>params</a:t>
            </a:r>
            <a:r>
              <a:t>;</a:t>
            </a:r>
          </a:p>
          <a:p>
            <a:pPr algn="l" defTabSz="457200">
              <a:defRPr sz="2500">
                <a:solidFill>
                  <a:srgbClr val="000000"/>
                </a:solidFill>
                <a:latin typeface="Courier"/>
                <a:ea typeface="Courier"/>
                <a:cs typeface="Courier"/>
                <a:sym typeface="Courier"/>
              </a:defRPr>
            </a:pPr>
            <a:r>
              <a:t>  </a:t>
            </a:r>
            <a:r>
              <a:rPr b="1">
                <a:solidFill>
                  <a:srgbClr val="011480"/>
                </a:solidFill>
              </a:rPr>
              <a:t>const </a:t>
            </a:r>
            <a:r>
              <a:rPr>
                <a:solidFill>
                  <a:srgbClr val="458383"/>
                </a:solidFill>
              </a:rPr>
              <a:t>theTranscript </a:t>
            </a:r>
            <a:r>
              <a:t>= db.</a:t>
            </a:r>
            <a:r>
              <a:rPr i="1"/>
              <a:t>getTranscript</a:t>
            </a:r>
            <a:r>
              <a:t>(</a:t>
            </a:r>
            <a:r>
              <a:rPr i="1"/>
              <a:t>parseInt</a:t>
            </a:r>
            <a:r>
              <a:t>(</a:t>
            </a:r>
            <a:r>
              <a:rPr>
                <a:solidFill>
                  <a:srgbClr val="458383"/>
                </a:solidFill>
              </a:rPr>
              <a:t>id</a:t>
            </a:r>
            <a:r>
              <a:t>));</a:t>
            </a:r>
          </a:p>
          <a:p>
            <a:pPr algn="l" defTabSz="457200">
              <a:defRPr sz="2500">
                <a:solidFill>
                  <a:srgbClr val="458383"/>
                </a:solidFill>
                <a:latin typeface="Courier"/>
                <a:ea typeface="Courier"/>
                <a:cs typeface="Courier"/>
                <a:sym typeface="Courier"/>
              </a:defRPr>
            </a:pPr>
            <a:r>
              <a:rPr>
                <a:solidFill>
                  <a:srgbClr val="000000"/>
                </a:solidFill>
              </a:rPr>
              <a:t>  </a:t>
            </a:r>
            <a:r>
              <a:rPr b="1">
                <a:solidFill>
                  <a:srgbClr val="011480"/>
                </a:solidFill>
              </a:rPr>
              <a:t>if </a:t>
            </a:r>
            <a:r>
              <a:rPr>
                <a:solidFill>
                  <a:srgbClr val="000000"/>
                </a:solidFill>
              </a:rPr>
              <a:t>(</a:t>
            </a:r>
            <a:r>
              <a:t>theTranscript </a:t>
            </a:r>
            <a:r>
              <a:rPr>
                <a:solidFill>
                  <a:srgbClr val="000000"/>
                </a:solidFill>
              </a:rPr>
              <a:t>=== </a:t>
            </a:r>
            <a:r>
              <a:rPr b="1">
                <a:solidFill>
                  <a:srgbClr val="011480"/>
                </a:solidFill>
              </a:rPr>
              <a:t>undefined</a:t>
            </a:r>
            <a:r>
              <a:rPr>
                <a:solidFill>
                  <a:srgbClr val="000000"/>
                </a:solidFill>
              </a:rPr>
              <a:t>) {</a:t>
            </a:r>
            <a:endParaRPr>
              <a:solidFill>
                <a:srgbClr val="000000"/>
              </a:solidFill>
            </a:endParaRPr>
          </a:p>
          <a:p>
            <a:pPr algn="l" defTabSz="457200">
              <a:defRPr b="1" sz="2500">
                <a:solidFill>
                  <a:srgbClr val="018001"/>
                </a:solidFill>
                <a:latin typeface="Courier"/>
                <a:ea typeface="Courier"/>
                <a:cs typeface="Courier"/>
                <a:sym typeface="Courier"/>
              </a:defRPr>
            </a:pPr>
            <a:r>
              <a:rPr b="0">
                <a:solidFill>
                  <a:srgbClr val="000000"/>
                </a:solidFill>
              </a:rPr>
              <a:t>    res.</a:t>
            </a:r>
            <a:r>
              <a:rPr b="0">
                <a:solidFill>
                  <a:srgbClr val="7A7A43"/>
                </a:solidFill>
              </a:rPr>
              <a:t>status</a:t>
            </a:r>
            <a:r>
              <a:rPr b="0">
                <a:solidFill>
                  <a:srgbClr val="000000"/>
                </a:solidFill>
              </a:rPr>
              <a:t>(</a:t>
            </a:r>
            <a:r>
              <a:rPr b="0">
                <a:solidFill>
                  <a:srgbClr val="0432FF"/>
                </a:solidFill>
              </a:rPr>
              <a:t>404</a:t>
            </a:r>
            <a:r>
              <a:rPr b="0">
                <a:solidFill>
                  <a:srgbClr val="000000"/>
                </a:solidFill>
              </a:rPr>
              <a:t>).</a:t>
            </a:r>
            <a:r>
              <a:rPr>
                <a:solidFill>
                  <a:srgbClr val="66187A"/>
                </a:solidFill>
              </a:rPr>
              <a:t>send</a:t>
            </a:r>
            <a:r>
              <a:rPr b="0">
                <a:solidFill>
                  <a:srgbClr val="000000"/>
                </a:solidFill>
              </a:rPr>
              <a:t>(</a:t>
            </a:r>
            <a:r>
              <a:t>`No student with id = </a:t>
            </a:r>
            <a:r>
              <a:rPr b="0">
                <a:solidFill>
                  <a:srgbClr val="000000"/>
                </a:solidFill>
              </a:rPr>
              <a:t>${</a:t>
            </a:r>
            <a:r>
              <a:rPr b="0">
                <a:solidFill>
                  <a:srgbClr val="458383"/>
                </a:solidFill>
              </a:rPr>
              <a:t>id</a:t>
            </a:r>
            <a:r>
              <a:rPr b="0">
                <a:solidFill>
                  <a:srgbClr val="000000"/>
                </a:solidFill>
              </a:rPr>
              <a:t>}</a:t>
            </a:r>
            <a:r>
              <a:t>`</a:t>
            </a:r>
            <a:r>
              <a:rPr b="0">
                <a:solidFill>
                  <a:srgbClr val="000000"/>
                </a:solidFill>
              </a:rPr>
              <a:t>);</a:t>
            </a:r>
            <a:endParaRPr b="0">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  {</a:t>
            </a:r>
          </a:p>
          <a:p>
            <a:pPr algn="l" defTabSz="457200">
              <a:defRPr sz="2500">
                <a:solidFill>
                  <a:srgbClr val="458383"/>
                </a:solidFill>
                <a:latin typeface="Courier"/>
                <a:ea typeface="Courier"/>
                <a:cs typeface="Courier"/>
                <a:sym typeface="Courier"/>
              </a:defRPr>
            </a:pPr>
            <a:r>
              <a:rPr>
                <a:solidFill>
                  <a:srgbClr val="000000"/>
                </a:solidFill>
              </a:rPr>
              <a:t>    res.</a:t>
            </a:r>
            <a:r>
              <a:rPr>
                <a:solidFill>
                  <a:srgbClr val="7A7A43"/>
                </a:solidFill>
              </a:rPr>
              <a:t>status</a:t>
            </a:r>
            <a:r>
              <a:rPr>
                <a:solidFill>
                  <a:srgbClr val="000000"/>
                </a:solidFill>
              </a:rPr>
              <a:t>(</a:t>
            </a:r>
            <a:r>
              <a:rPr>
                <a:solidFill>
                  <a:srgbClr val="0432FF"/>
                </a:solidFill>
              </a:rPr>
              <a:t>200</a:t>
            </a:r>
            <a:r>
              <a:rPr>
                <a:solidFill>
                  <a:srgbClr val="000000"/>
                </a:solidFill>
              </a:rPr>
              <a:t>).</a:t>
            </a:r>
            <a:r>
              <a:rPr b="1">
                <a:solidFill>
                  <a:srgbClr val="66187A"/>
                </a:solidFill>
              </a:rPr>
              <a:t>send</a:t>
            </a:r>
            <a:r>
              <a:rPr>
                <a:solidFill>
                  <a:srgbClr val="000000"/>
                </a:solidFill>
              </a:rPr>
              <a:t>(</a:t>
            </a:r>
            <a:r>
              <a:t>theTranscript</a:t>
            </a:r>
            <a:r>
              <a:rPr>
                <a:solidFill>
                  <a:srgbClr val="000000"/>
                </a:solidFill>
              </a:rPr>
              <a:t>);</a:t>
            </a:r>
            <a:endParaRPr>
              <a:solidFill>
                <a:srgbClr val="000000"/>
              </a:solidFill>
            </a:endParaRPr>
          </a:p>
          <a:p>
            <a:pPr algn="l" defTabSz="457200">
              <a:defRPr sz="2500">
                <a:solidFill>
                  <a:srgbClr val="000000"/>
                </a:solidFill>
                <a:latin typeface="Courier"/>
                <a:ea typeface="Courier"/>
                <a:cs typeface="Courier"/>
                <a:sym typeface="Courier"/>
              </a:defRPr>
            </a:pPr>
            <a:r>
              <a:t>  }</a:t>
            </a:r>
          </a:p>
          <a:p>
            <a:pPr algn="l" defTabSz="457200">
              <a:defRPr sz="2500">
                <a:solidFill>
                  <a:srgbClr val="000000"/>
                </a:solidFill>
                <a:latin typeface="Courier"/>
                <a:ea typeface="Courier"/>
                <a:cs typeface="Courier"/>
                <a:sym typeface="Courier"/>
              </a:defRPr>
            </a:pPr>
            <a:r>
              <a:t>});</a:t>
            </a:r>
          </a:p>
        </p:txBody>
      </p:sp>
      <p:pic>
        <p:nvPicPr>
          <p:cNvPr id="192" name="Image" descr="Image"/>
          <p:cNvPicPr>
            <a:picLocks noChangeAspect="1"/>
          </p:cNvPicPr>
          <p:nvPr/>
        </p:nvPicPr>
        <p:blipFill>
          <a:blip r:embed="rId4">
            <a:extLst/>
          </a:blip>
          <a:stretch>
            <a:fillRect/>
          </a:stretch>
        </p:blipFill>
        <p:spPr>
          <a:xfrm>
            <a:off x="1652270" y="7578491"/>
            <a:ext cx="7912101" cy="6832601"/>
          </a:xfrm>
          <a:prstGeom prst="rect">
            <a:avLst/>
          </a:prstGeom>
          <a:ln w="12700">
            <a:miter lim="400000"/>
          </a:ln>
        </p:spPr>
      </p:pic>
      <p:pic>
        <p:nvPicPr>
          <p:cNvPr id="193" name="Image" descr="Image"/>
          <p:cNvPicPr>
            <a:picLocks noChangeAspect="1"/>
          </p:cNvPicPr>
          <p:nvPr/>
        </p:nvPicPr>
        <p:blipFill>
          <a:blip r:embed="rId5">
            <a:extLst/>
          </a:blip>
          <a:stretch>
            <a:fillRect/>
          </a:stretch>
        </p:blipFill>
        <p:spPr>
          <a:xfrm>
            <a:off x="8784590" y="7578491"/>
            <a:ext cx="7912101" cy="6832601"/>
          </a:xfrm>
          <a:prstGeom prst="rect">
            <a:avLst/>
          </a:prstGeom>
          <a:ln w="12700">
            <a:miter lim="400000"/>
          </a:ln>
        </p:spPr>
      </p:pic>
      <p:sp>
        <p:nvSpPr>
          <p:cNvPr id="194" name="Callout"/>
          <p:cNvSpPr/>
          <p:nvPr/>
        </p:nvSpPr>
        <p:spPr>
          <a:xfrm>
            <a:off x="16285109" y="3884624"/>
            <a:ext cx="7912101" cy="947301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594" y="0"/>
                </a:moveTo>
                <a:lnTo>
                  <a:pt x="1457" y="5676"/>
                </a:lnTo>
                <a:lnTo>
                  <a:pt x="1068" y="5676"/>
                </a:lnTo>
                <a:cubicBezTo>
                  <a:pt x="478" y="5676"/>
                  <a:pt x="0" y="6075"/>
                  <a:pt x="0" y="6568"/>
                </a:cubicBezTo>
                <a:lnTo>
                  <a:pt x="0" y="20708"/>
                </a:lnTo>
                <a:cubicBezTo>
                  <a:pt x="0" y="21201"/>
                  <a:pt x="478" y="21600"/>
                  <a:pt x="1068" y="21600"/>
                </a:cubicBezTo>
                <a:lnTo>
                  <a:pt x="20532" y="21600"/>
                </a:lnTo>
                <a:cubicBezTo>
                  <a:pt x="21122" y="21600"/>
                  <a:pt x="21600" y="21201"/>
                  <a:pt x="21600" y="20708"/>
                </a:cubicBezTo>
                <a:lnTo>
                  <a:pt x="21600" y="6568"/>
                </a:lnTo>
                <a:cubicBezTo>
                  <a:pt x="21600" y="6075"/>
                  <a:pt x="21122" y="5676"/>
                  <a:pt x="20532" y="5676"/>
                </a:cubicBezTo>
                <a:lnTo>
                  <a:pt x="5730" y="5676"/>
                </a:lnTo>
                <a:lnTo>
                  <a:pt x="3594" y="0"/>
                </a:lnTo>
                <a:close/>
              </a:path>
            </a:pathLst>
          </a:custGeom>
          <a:solidFill>
            <a:srgbClr val="FFFFFF"/>
          </a:solidFill>
          <a:ln w="1270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95" name="&lt;h1&gt;Congratulations!&lt;/h1&gt;…"/>
          <p:cNvSpPr txBox="1"/>
          <p:nvPr/>
        </p:nvSpPr>
        <p:spPr>
          <a:xfrm>
            <a:off x="16617860" y="6761763"/>
            <a:ext cx="7246602" cy="67310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a:solidFill>
                  <a:srgbClr val="000000"/>
                </a:solidFill>
                <a:latin typeface="Courier"/>
                <a:ea typeface="Courier"/>
                <a:cs typeface="Courier"/>
                <a:sym typeface="Courier"/>
              </a:defRPr>
            </a:pPr>
            <a:r>
              <a:t>&lt;</a:t>
            </a:r>
            <a:r>
              <a:rPr b="1">
                <a:solidFill>
                  <a:srgbClr val="011480"/>
                </a:solidFill>
              </a:rPr>
              <a:t>h1</a:t>
            </a:r>
            <a:r>
              <a:t>&gt;</a:t>
            </a:r>
            <a:r>
              <a:t>Congratulations!</a:t>
            </a:r>
            <a:r>
              <a:t>&lt;/</a:t>
            </a:r>
            <a:r>
              <a:rPr b="1">
                <a:solidFill>
                  <a:srgbClr val="011480"/>
                </a:solidFill>
              </a:rPr>
              <a:t>h1</a:t>
            </a:r>
            <a:r>
              <a:t>&gt;</a:t>
            </a:r>
          </a:p>
          <a:p>
            <a:pPr algn="l" defTabSz="457200">
              <a:defRPr>
                <a:solidFill>
                  <a:srgbClr val="000000"/>
                </a:solidFill>
                <a:latin typeface="Courier"/>
                <a:ea typeface="Courier"/>
                <a:cs typeface="Courier"/>
                <a:sym typeface="Courier"/>
              </a:defRPr>
            </a:pPr>
            <a:r>
              <a:t>  You are the 1000th visitor to the transcript site! You have been selected to receive a free iPad. To claim your prize </a:t>
            </a:r>
            <a:r>
              <a:t>&lt;</a:t>
            </a:r>
            <a:r>
              <a:rPr b="1">
                <a:solidFill>
                  <a:srgbClr val="011480"/>
                </a:solidFill>
              </a:rPr>
              <a:t>a </a:t>
            </a:r>
            <a:r>
              <a:rPr b="1">
                <a:solidFill>
                  <a:srgbClr val="0432FF"/>
                </a:solidFill>
              </a:rPr>
              <a:t>href</a:t>
            </a:r>
            <a:r>
              <a:rPr b="1">
                <a:solidFill>
                  <a:srgbClr val="018001"/>
                </a:solidFill>
              </a:rPr>
              <a:t>='https://www.youtube.com/watch?v=DLzxrzFCyOs'</a:t>
            </a:r>
            <a:r>
              <a:t>&gt;</a:t>
            </a:r>
            <a:r>
              <a:t>click here!</a:t>
            </a:r>
            <a:r>
              <a:t>&lt;/</a:t>
            </a:r>
            <a:r>
              <a:rPr b="1">
                <a:solidFill>
                  <a:srgbClr val="011480"/>
                </a:solidFill>
              </a:rPr>
              <a:t>a</a:t>
            </a:r>
            <a:r>
              <a:t>&gt;</a:t>
            </a:r>
          </a:p>
          <a:p>
            <a:pPr algn="l" defTabSz="457200">
              <a:defRPr>
                <a:solidFill>
                  <a:srgbClr val="000000"/>
                </a:solidFill>
                <a:latin typeface="Courier"/>
                <a:ea typeface="Courier"/>
                <a:cs typeface="Courier"/>
                <a:sym typeface="Courier"/>
              </a:defRPr>
            </a:pPr>
            <a:r>
              <a:t>  </a:t>
            </a:r>
            <a:r>
              <a:t>&lt;</a:t>
            </a:r>
            <a:r>
              <a:rPr b="1">
                <a:solidFill>
                  <a:srgbClr val="011480"/>
                </a:solidFill>
              </a:rPr>
              <a:t>script </a:t>
            </a:r>
            <a:r>
              <a:rPr b="1">
                <a:solidFill>
                  <a:srgbClr val="0432FF"/>
                </a:solidFill>
              </a:rPr>
              <a:t>language</a:t>
            </a:r>
            <a:r>
              <a:rPr b="1">
                <a:solidFill>
                  <a:srgbClr val="018001"/>
                </a:solidFill>
              </a:rPr>
              <a:t>=“javascript”</a:t>
            </a:r>
            <a:r>
              <a:t>&gt;</a:t>
            </a:r>
          </a:p>
          <a:p>
            <a:pPr algn="l" defTabSz="457200">
              <a:defRPr>
                <a:solidFill>
                  <a:srgbClr val="000000"/>
                </a:solidFill>
                <a:latin typeface="Courier"/>
                <a:ea typeface="Courier"/>
                <a:cs typeface="Courier"/>
                <a:sym typeface="Courier"/>
              </a:defRPr>
            </a:pPr>
            <a:r>
              <a:t>document.getRootNode().body.innerHTML=</a:t>
            </a:r>
          </a:p>
          <a:p>
            <a:pPr algn="l" defTabSz="457200">
              <a:defRPr>
                <a:solidFill>
                  <a:srgbClr val="000000"/>
                </a:solidFill>
                <a:latin typeface="Courier"/>
                <a:ea typeface="Courier"/>
                <a:cs typeface="Courier"/>
                <a:sym typeface="Courier"/>
              </a:defRPr>
            </a:pPr>
            <a:r>
              <a:t>'</a:t>
            </a:r>
            <a:r>
              <a:t>&lt;</a:t>
            </a:r>
            <a:r>
              <a:rPr b="1">
                <a:solidFill>
                  <a:srgbClr val="011480"/>
                </a:solidFill>
              </a:rPr>
              <a:t>h1</a:t>
            </a:r>
            <a:r>
              <a:t>&gt;</a:t>
            </a:r>
            <a:r>
              <a:t>Congratulations!</a:t>
            </a:r>
            <a:r>
              <a:t>&lt;/</a:t>
            </a:r>
            <a:r>
              <a:rPr b="1">
                <a:solidFill>
                  <a:srgbClr val="011480"/>
                </a:solidFill>
              </a:rPr>
              <a:t>h1</a:t>
            </a:r>
            <a:r>
              <a:t>&gt;</a:t>
            </a:r>
            <a:r>
              <a:t>You are the 1000th visitor to the transcript site! You have been selected to receive a free iPad. To claim your prize </a:t>
            </a:r>
            <a:r>
              <a:t>&lt;</a:t>
            </a:r>
            <a:r>
              <a:rPr b="1">
                <a:solidFill>
                  <a:srgbClr val="011480"/>
                </a:solidFill>
              </a:rPr>
              <a:t>a </a:t>
            </a:r>
            <a:r>
              <a:rPr b="1">
                <a:solidFill>
                  <a:srgbClr val="0432FF"/>
                </a:solidFill>
              </a:rPr>
              <a:t>href</a:t>
            </a:r>
            <a:r>
              <a:rPr b="1">
                <a:solidFill>
                  <a:srgbClr val="018001"/>
                </a:solidFill>
              </a:rPr>
              <a:t>="https://www.youtube.com/watch?v=DLzxrzFCyOs"</a:t>
            </a:r>
            <a:r>
              <a:t>&gt;</a:t>
            </a:r>
            <a:r>
              <a:t>click here!</a:t>
            </a:r>
            <a:r>
              <a:t>&lt;/</a:t>
            </a:r>
            <a:r>
              <a:rPr b="1">
                <a:solidFill>
                  <a:srgbClr val="011480"/>
                </a:solidFill>
              </a:rPr>
              <a:t>a</a:t>
            </a:r>
            <a:r>
              <a:t>&gt;</a:t>
            </a:r>
            <a:r>
              <a:t>’;</a:t>
            </a:r>
          </a:p>
          <a:p>
            <a:pPr algn="l" defTabSz="457200">
              <a:defRPr>
                <a:solidFill>
                  <a:srgbClr val="000000"/>
                </a:solidFill>
                <a:latin typeface="Courier"/>
                <a:ea typeface="Courier"/>
                <a:cs typeface="Courier"/>
                <a:sym typeface="Courier"/>
              </a:defRPr>
            </a:pPr>
            <a:r>
              <a:t>alert('You are a winner!’);</a:t>
            </a:r>
          </a:p>
          <a:p>
            <a:pPr algn="l" defTabSz="457200">
              <a:defRPr>
                <a:solidFill>
                  <a:srgbClr val="000000"/>
                </a:solidFill>
                <a:latin typeface="Courier"/>
                <a:ea typeface="Courier"/>
                <a:cs typeface="Courier"/>
                <a:sym typeface="Courier"/>
              </a:defRPr>
            </a:pPr>
            <a:r>
              <a:t>&lt;/</a:t>
            </a:r>
            <a:r>
              <a:rPr b="1">
                <a:solidFill>
                  <a:srgbClr val="011480"/>
                </a:solidFill>
              </a:rPr>
              <a:t>script</a:t>
            </a:r>
            <a:r>
              <a:t>&gt;</a:t>
            </a:r>
          </a:p>
          <a:p>
            <a:pPr algn="l" defTabSz="457200">
              <a:defRPr>
                <a:solidFill>
                  <a:srgbClr val="000000"/>
                </a:solidFill>
                <a:latin typeface="Courier"/>
                <a:ea typeface="Courier"/>
                <a:cs typeface="Courier"/>
                <a:sym typeface="Courier"/>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